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7.xml" ContentType="application/vnd.openxmlformats-officedocument.presentationml.tags+xml"/>
  <Override PartName="/ppt/tags/tag28.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9.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0.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notesSlides/notesSlide14.xml" ContentType="application/vnd.openxmlformats-officedocument.presentationml.notesSlide+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notesSlides/notesSlide19.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notesSlides/notesSlide21.xml" ContentType="application/vnd.openxmlformats-officedocument.presentationml.notesSlide+xml"/>
  <Override PartName="/ppt/tags/tag5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7"/>
  </p:notesMasterIdLst>
  <p:sldIdLst>
    <p:sldId id="368" r:id="rId3"/>
    <p:sldId id="369" r:id="rId4"/>
    <p:sldId id="342" r:id="rId5"/>
    <p:sldId id="343" r:id="rId6"/>
    <p:sldId id="432" r:id="rId7"/>
    <p:sldId id="433" r:id="rId8"/>
    <p:sldId id="372" r:id="rId9"/>
    <p:sldId id="373" r:id="rId10"/>
    <p:sldId id="374" r:id="rId11"/>
    <p:sldId id="375" r:id="rId12"/>
    <p:sldId id="376" r:id="rId13"/>
    <p:sldId id="379" r:id="rId14"/>
    <p:sldId id="378" r:id="rId15"/>
    <p:sldId id="380" r:id="rId16"/>
    <p:sldId id="381" r:id="rId17"/>
    <p:sldId id="382" r:id="rId18"/>
    <p:sldId id="383" r:id="rId19"/>
    <p:sldId id="388" r:id="rId20"/>
    <p:sldId id="391" r:id="rId21"/>
    <p:sldId id="392" r:id="rId22"/>
    <p:sldId id="393" r:id="rId23"/>
    <p:sldId id="394" r:id="rId24"/>
    <p:sldId id="386" r:id="rId25"/>
    <p:sldId id="387" r:id="rId26"/>
    <p:sldId id="364" r:id="rId27"/>
    <p:sldId id="260" r:id="rId28"/>
    <p:sldId id="340" r:id="rId29"/>
    <p:sldId id="365" r:id="rId30"/>
    <p:sldId id="405" r:id="rId31"/>
    <p:sldId id="395" r:id="rId32"/>
    <p:sldId id="396" r:id="rId33"/>
    <p:sldId id="397" r:id="rId34"/>
    <p:sldId id="398" r:id="rId35"/>
    <p:sldId id="399" r:id="rId36"/>
    <p:sldId id="400" r:id="rId37"/>
    <p:sldId id="401" r:id="rId38"/>
    <p:sldId id="402" r:id="rId39"/>
    <p:sldId id="403" r:id="rId40"/>
    <p:sldId id="404"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24" r:id="rId60"/>
    <p:sldId id="425" r:id="rId61"/>
    <p:sldId id="426" r:id="rId62"/>
    <p:sldId id="427" r:id="rId63"/>
    <p:sldId id="428" r:id="rId64"/>
    <p:sldId id="429" r:id="rId65"/>
    <p:sldId id="430" r:id="rId66"/>
  </p:sldIdLst>
  <p:sldSz cx="12192000" cy="6858000"/>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ant Survey" id="{D494D1E6-B977-4A46-9D30-EF4BBCAA6706}">
          <p14:sldIdLst>
            <p14:sldId id="368"/>
            <p14:sldId id="369"/>
            <p14:sldId id="342"/>
            <p14:sldId id="343"/>
            <p14:sldId id="432"/>
            <p14:sldId id="433"/>
            <p14:sldId id="372"/>
            <p14:sldId id="373"/>
            <p14:sldId id="374"/>
            <p14:sldId id="375"/>
            <p14:sldId id="376"/>
            <p14:sldId id="379"/>
            <p14:sldId id="378"/>
            <p14:sldId id="380"/>
            <p14:sldId id="381"/>
            <p14:sldId id="382"/>
            <p14:sldId id="383"/>
            <p14:sldId id="388"/>
            <p14:sldId id="391"/>
            <p14:sldId id="392"/>
            <p14:sldId id="393"/>
            <p14:sldId id="394"/>
            <p14:sldId id="386"/>
            <p14:sldId id="387"/>
            <p14:sldId id="364"/>
            <p14:sldId id="260"/>
            <p14:sldId id="340"/>
            <p14:sldId id="365"/>
            <p14:sldId id="405"/>
            <p14:sldId id="395"/>
            <p14:sldId id="396"/>
            <p14:sldId id="397"/>
            <p14:sldId id="398"/>
            <p14:sldId id="399"/>
            <p14:sldId id="400"/>
            <p14:sldId id="401"/>
            <p14:sldId id="402"/>
            <p14:sldId id="403"/>
            <p14:sldId id="404"/>
          </p14:sldIdLst>
        </p14:section>
        <p14:section name="Qual Findings" id="{0F7C96F0-1F3D-4784-A364-FB997861C6AF}">
          <p14:sldIdLst>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Dietrich" initials="MD" lastIdx="1" clrIdx="0">
    <p:extLst>
      <p:ext uri="{19B8F6BF-5375-455C-9EA6-DF929625EA0E}">
        <p15:presenceInfo xmlns:p15="http://schemas.microsoft.com/office/powerpoint/2012/main" userId="8fa06676a4636b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D1"/>
    <a:srgbClr val="8497B0"/>
    <a:srgbClr val="4472C4"/>
    <a:srgbClr val="0E1828"/>
    <a:srgbClr val="101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autoAdjust="0"/>
    <p:restoredTop sz="96195" autoAdjust="0"/>
  </p:normalViewPr>
  <p:slideViewPr>
    <p:cSldViewPr snapToGrid="0">
      <p:cViewPr varScale="1">
        <p:scale>
          <a:sx n="101" d="100"/>
          <a:sy n="101" d="100"/>
        </p:scale>
        <p:origin x="696" y="114"/>
      </p:cViewPr>
      <p:guideLst/>
    </p:cSldViewPr>
  </p:slideViewPr>
  <p:notesTextViewPr>
    <p:cViewPr>
      <p:scale>
        <a:sx n="1" d="1"/>
        <a:sy n="1" d="1"/>
      </p:scale>
      <p:origin x="0" y="0"/>
    </p:cViewPr>
  </p:notesTextViewPr>
  <p:notesViewPr>
    <p:cSldViewPr snapToGrid="0">
      <p:cViewPr varScale="1">
        <p:scale>
          <a:sx n="66" d="100"/>
          <a:sy n="66" d="100"/>
        </p:scale>
        <p:origin x="3134" y="4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rian.Sharkey\Downloads\IDEA%20Responses_n24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Brian.Sharkey\Downloads\IDEA%20Responses_n24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rian.Sharkey\Downloads\IDEA%20Responses_n24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rian.Sharkey\Downloads\IDEA%20Responses_n24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rian.Sharkey\Downloads\IDEA%20Responses_n24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Overview!$C$11</c:f>
              <c:strCache>
                <c:ptCount val="1"/>
                <c:pt idx="0">
                  <c:v>Overall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(Overview!$E$10,Overview!$H$10)</c:f>
              <c:strCache>
                <c:ptCount val="2"/>
                <c:pt idx="0">
                  <c:v>T2B</c:v>
                </c:pt>
                <c:pt idx="1">
                  <c:v>B2B</c:v>
                </c:pt>
              </c:strCache>
              <c:extLst xmlns:mc="http://schemas.openxmlformats.org/markup-compatibility/2006" xmlns:c14="http://schemas.microsoft.com/office/drawing/2007/8/2/chart" xmlns:c15="http://schemas.microsoft.com/office/drawing/2012/chart" xmlns:c16="http://schemas.microsoft.com/office/drawing/2014/chart"/>
            </c:strRef>
          </c:cat>
          <c:val>
            <c:numRef>
              <c:f>(Overview!$E$11,Overview!$H$11)</c:f>
              <c:numCache>
                <c:formatCode>0%</c:formatCode>
                <c:ptCount val="2"/>
                <c:pt idx="0">
                  <c:v>0.61065573770491799</c:v>
                </c:pt>
                <c:pt idx="1">
                  <c:v>4.5081967213114749E-2</c:v>
                </c:pt>
              </c:numCache>
              <c:extLst xmlns:mc="http://schemas.openxmlformats.org/markup-compatibility/2006" xmlns:c14="http://schemas.microsoft.com/office/drawing/2007/8/2/chart" xmlns:c15="http://schemas.microsoft.com/office/drawing/2012/chart" xmlns:c16="http://schemas.microsoft.com/office/drawing/2014/chart"/>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BB3-430F-BAE6-E1FD5752CF13}"/>
            </c:ext>
          </c:extLst>
        </c:ser>
        <c:ser>
          <c:idx val="1"/>
          <c:order val="1"/>
          <c:tx>
            <c:strRef>
              <c:f>Overview!$C$12</c:f>
              <c:strCache>
                <c:ptCount val="1"/>
                <c:pt idx="0">
                  <c:v>Diversity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(Overview!$E$10,Overview!$H$10)</c:f>
              <c:strCache>
                <c:ptCount val="2"/>
                <c:pt idx="0">
                  <c:v>T2B</c:v>
                </c:pt>
                <c:pt idx="1">
                  <c:v>B2B</c:v>
                </c:pt>
              </c:strCache>
              <c:extLst xmlns:mc="http://schemas.openxmlformats.org/markup-compatibility/2006" xmlns:c14="http://schemas.microsoft.com/office/drawing/2007/8/2/chart" xmlns:c15="http://schemas.microsoft.com/office/drawing/2012/chart" xmlns:c16="http://schemas.microsoft.com/office/drawing/2014/chart"/>
            </c:strRef>
          </c:cat>
          <c:val>
            <c:numRef>
              <c:f>(Overview!$E$12,Overview!$H$12)</c:f>
              <c:numCache>
                <c:formatCode>0%</c:formatCode>
                <c:ptCount val="2"/>
                <c:pt idx="0">
                  <c:v>0.34567901234567899</c:v>
                </c:pt>
                <c:pt idx="1">
                  <c:v>0.13991769547325103</c:v>
                </c:pt>
              </c:numCache>
              <c:extLst xmlns:mc="http://schemas.openxmlformats.org/markup-compatibility/2006" xmlns:c14="http://schemas.microsoft.com/office/drawing/2007/8/2/chart" xmlns:c15="http://schemas.microsoft.com/office/drawing/2012/chart" xmlns:c16="http://schemas.microsoft.com/office/drawing/2014/chart"/>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0BB3-430F-BAE6-E1FD5752CF13}"/>
            </c:ext>
          </c:extLst>
        </c:ser>
        <c:ser>
          <c:idx val="2"/>
          <c:order val="2"/>
          <c:tx>
            <c:strRef>
              <c:f>Overview!$C$13</c:f>
              <c:strCache>
                <c:ptCount val="1"/>
                <c:pt idx="0">
                  <c:v>Equity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(Overview!$E$10,Overview!$H$10)</c:f>
              <c:strCache>
                <c:ptCount val="2"/>
                <c:pt idx="0">
                  <c:v>T2B</c:v>
                </c:pt>
                <c:pt idx="1">
                  <c:v>B2B</c:v>
                </c:pt>
              </c:strCache>
              <c:extLst xmlns:mc="http://schemas.openxmlformats.org/markup-compatibility/2006" xmlns:c14="http://schemas.microsoft.com/office/drawing/2007/8/2/chart" xmlns:c15="http://schemas.microsoft.com/office/drawing/2012/chart" xmlns:c16="http://schemas.microsoft.com/office/drawing/2014/chart"/>
            </c:strRef>
          </c:cat>
          <c:val>
            <c:numRef>
              <c:f>(Overview!$E$13,Overview!$H$13)</c:f>
              <c:numCache>
                <c:formatCode>0%</c:formatCode>
                <c:ptCount val="2"/>
                <c:pt idx="0">
                  <c:v>0.34979423868312759</c:v>
                </c:pt>
                <c:pt idx="1">
                  <c:v>0.16049382716049382</c:v>
                </c:pt>
              </c:numCache>
              <c:extLst xmlns:mc="http://schemas.openxmlformats.org/markup-compatibility/2006" xmlns:c14="http://schemas.microsoft.com/office/drawing/2007/8/2/chart" xmlns:c15="http://schemas.microsoft.com/office/drawing/2012/chart" xmlns:c16="http://schemas.microsoft.com/office/drawing/2014/chart"/>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0BB3-430F-BAE6-E1FD5752CF13}"/>
            </c:ext>
          </c:extLst>
        </c:ser>
        <c:ser>
          <c:idx val="3"/>
          <c:order val="3"/>
          <c:tx>
            <c:strRef>
              <c:f>Overview!$C$14</c:f>
              <c:strCache>
                <c:ptCount val="1"/>
                <c:pt idx="0">
                  <c:v>Inclusion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(Overview!$E$10,Overview!$H$10)</c:f>
              <c:strCache>
                <c:ptCount val="2"/>
                <c:pt idx="0">
                  <c:v>T2B</c:v>
                </c:pt>
                <c:pt idx="1">
                  <c:v>B2B</c:v>
                </c:pt>
              </c:strCache>
              <c:extLst xmlns:mc="http://schemas.openxmlformats.org/markup-compatibility/2006" xmlns:c14="http://schemas.microsoft.com/office/drawing/2007/8/2/chart" xmlns:c15="http://schemas.microsoft.com/office/drawing/2012/chart" xmlns:c16="http://schemas.microsoft.com/office/drawing/2014/chart"/>
            </c:strRef>
          </c:cat>
          <c:val>
            <c:numRef>
              <c:f>(Overview!$E$14,Overview!$H$14)</c:f>
              <c:numCache>
                <c:formatCode>0%</c:formatCode>
                <c:ptCount val="2"/>
                <c:pt idx="0">
                  <c:v>0.36065573770491799</c:v>
                </c:pt>
                <c:pt idx="1">
                  <c:v>0.21721311475409838</c:v>
                </c:pt>
              </c:numCache>
              <c:extLst xmlns:mc="http://schemas.openxmlformats.org/markup-compatibility/2006" xmlns:c14="http://schemas.microsoft.com/office/drawing/2007/8/2/chart" xmlns:c15="http://schemas.microsoft.com/office/drawing/2012/chart" xmlns:c16="http://schemas.microsoft.com/office/drawing/2014/chart"/>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0BB3-430F-BAE6-E1FD5752CF13}"/>
            </c:ext>
          </c:extLst>
        </c:ser>
        <c:dLbls>
          <c:dLblPos val="outEnd"/>
          <c:showLegendKey val="0"/>
          <c:showVal val="1"/>
          <c:showCatName val="0"/>
          <c:showSerName val="0"/>
          <c:showPercent val="0"/>
          <c:showBubbleSize val="0"/>
        </c:dLbls>
        <c:gapWidth val="219"/>
        <c:overlap val="-27"/>
        <c:axId val="1260036463"/>
        <c:axId val="1260035631"/>
      </c:barChart>
      <c:catAx>
        <c:axId val="1260036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035631"/>
        <c:crosses val="autoZero"/>
        <c:auto val="1"/>
        <c:lblAlgn val="ctr"/>
        <c:lblOffset val="100"/>
        <c:noMultiLvlLbl val="0"/>
      </c:catAx>
      <c:valAx>
        <c:axId val="126003563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036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2"/>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showLegendKey val="0"/>
            <c:showVal val="1"/>
            <c:showCatName val="0"/>
            <c:showSerName val="0"/>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Sheet1!$A$2:$A$9</c:f>
              <c:strCache>
                <c:ptCount val="8"/>
                <c:pt idx="0">
                  <c:v>Atheist</c:v>
                </c:pt>
                <c:pt idx="1">
                  <c:v>Buddhist</c:v>
                </c:pt>
                <c:pt idx="2">
                  <c:v>Christian</c:v>
                </c:pt>
                <c:pt idx="3">
                  <c:v>Hindu</c:v>
                </c:pt>
                <c:pt idx="4">
                  <c:v>Jewish</c:v>
                </c:pt>
                <c:pt idx="5">
                  <c:v>Muslim</c:v>
                </c:pt>
                <c:pt idx="6">
                  <c:v>Other</c:v>
                </c:pt>
                <c:pt idx="7">
                  <c:v>Prefer not to answer</c:v>
                </c:pt>
              </c:strCache>
            </c:strRef>
          </c:cat>
          <c:val>
            <c:numRef>
              <c:f>Sheet1!$B$2:$B$9</c:f>
              <c:numCache>
                <c:formatCode>0%</c:formatCode>
                <c:ptCount val="8"/>
                <c:pt idx="0">
                  <c:v>0.1077586206897</c:v>
                </c:pt>
                <c:pt idx="1">
                  <c:v>8.6206896551720008E-3</c:v>
                </c:pt>
                <c:pt idx="2">
                  <c:v>0.49137931034479998</c:v>
                </c:pt>
                <c:pt idx="3">
                  <c:v>3.4482758620690002E-2</c:v>
                </c:pt>
                <c:pt idx="4">
                  <c:v>3.8793103448279999E-2</c:v>
                </c:pt>
                <c:pt idx="5">
                  <c:v>1.7241379310340001E-2</c:v>
                </c:pt>
                <c:pt idx="6">
                  <c:v>7.7586206896550006E-2</c:v>
                </c:pt>
                <c:pt idx="7">
                  <c:v>0.2241379310345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74-43F6-B379-CC09A644266B}"/>
            </c:ext>
          </c:extLst>
        </c:ser>
        <c:ser>
          <c:idx val="1"/>
          <c:order val="1"/>
          <c:tx>
            <c:strRef>
              <c:f>Sheet1!$C$1</c:f>
              <c:strCache>
                <c:ptCount val="1"/>
                <c:pt idx="0">
                  <c:v>  </c:v>
                </c:pt>
              </c:strCache>
            </c:strRef>
          </c:tx>
          <c:spPr>
            <a:solidFill>
              <a:schemeClr val="accent2"/>
            </a:solidFill>
            <a:ln>
              <a:noFill/>
            </a:ln>
            <a:effectLst/>
          </c:spPr>
          <c:invertIfNegative val="0"/>
          <c:dLbls>
            <c:spPr>
              <a:noFill/>
              <a:ln>
                <a:noFill/>
              </a:ln>
              <a:effectLst/>
            </c:spPr>
            <c:showLegendKey val="1"/>
            <c:showVal val="1"/>
            <c:showCatName val="1"/>
            <c:showSerName val="1"/>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Sheet1!$A$2:$A$9</c:f>
              <c:strCache>
                <c:ptCount val="8"/>
                <c:pt idx="0">
                  <c:v>Atheist</c:v>
                </c:pt>
                <c:pt idx="1">
                  <c:v>Buddhist</c:v>
                </c:pt>
                <c:pt idx="2">
                  <c:v>Christian</c:v>
                </c:pt>
                <c:pt idx="3">
                  <c:v>Hindu</c:v>
                </c:pt>
                <c:pt idx="4">
                  <c:v>Jewish</c:v>
                </c:pt>
                <c:pt idx="5">
                  <c:v>Muslim</c:v>
                </c:pt>
                <c:pt idx="6">
                  <c:v>Other</c:v>
                </c:pt>
                <c:pt idx="7">
                  <c:v>Prefer not to answer</c:v>
                </c:pt>
              </c:strCache>
            </c:strRef>
          </c:cat>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74-43F6-B379-CC09A644266B}"/>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2"/>
        <c:crosses val="autoZero"/>
        <c:auto val="1"/>
        <c:lblAlgn val="ctr"/>
        <c:lblOffset val="100"/>
        <c:noMultiLvlLbl val="0"/>
      </c:catAx>
      <c:valAx>
        <c:axId val="2"/>
        <c:scaling>
          <c:orientation val="minMax"/>
        </c:scaling>
        <c:delete val="0"/>
        <c:axPos val="l"/>
        <c:numFmt formatCode="0%"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1"/>
        <c:crosses val="autoZero"/>
        <c:crossBetween val="between"/>
      </c:valAx>
    </c:plotArea>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showLegendKey val="0"/>
            <c:showVal val="1"/>
            <c:showCatName val="0"/>
            <c:showSerName val="0"/>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No</c:v>
                </c:pt>
                <c:pt idx="1">
                  <c:v>Prefer not to answer</c:v>
                </c:pt>
                <c:pt idx="2">
                  <c:v>Yes</c:v>
                </c:pt>
              </c:strCache>
            </c:strRef>
          </c:cat>
          <c:val>
            <c:numRef>
              <c:f>Sheet1!$B$2:$B$4</c:f>
              <c:numCache>
                <c:formatCode>0%</c:formatCode>
                <c:ptCount val="3"/>
                <c:pt idx="0">
                  <c:v>0.26446280991740001</c:v>
                </c:pt>
                <c:pt idx="1">
                  <c:v>4.5454545454550001E-2</c:v>
                </c:pt>
                <c:pt idx="2">
                  <c:v>0.69008264462809998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7B-4999-9E4B-B9EE3381FD11}"/>
            </c:ext>
          </c:extLst>
        </c:ser>
        <c:ser>
          <c:idx val="1"/>
          <c:order val="1"/>
          <c:tx>
            <c:strRef>
              <c:f>Sheet1!$C$1</c:f>
              <c:strCache>
                <c:ptCount val="1"/>
                <c:pt idx="0">
                  <c:v>  </c:v>
                </c:pt>
              </c:strCache>
            </c:strRef>
          </c:tx>
          <c:spPr>
            <a:solidFill>
              <a:schemeClr val="accent2"/>
            </a:solidFill>
            <a:ln>
              <a:noFill/>
            </a:ln>
            <a:effectLst/>
          </c:spPr>
          <c:invertIfNegative val="0"/>
          <c:dLbls>
            <c:spPr>
              <a:noFill/>
              <a:ln>
                <a:noFill/>
              </a:ln>
              <a:effectLst/>
            </c:spPr>
            <c:showLegendKey val="1"/>
            <c:showVal val="1"/>
            <c:showCatName val="1"/>
            <c:showSerName val="1"/>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No</c:v>
                </c:pt>
                <c:pt idx="1">
                  <c:v>Prefer not to answer</c:v>
                </c:pt>
                <c:pt idx="2">
                  <c:v>Yes</c:v>
                </c:pt>
              </c:strCache>
            </c:strRef>
          </c:cat>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7B-4999-9E4B-B9EE3381FD11}"/>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2"/>
        <c:crosses val="autoZero"/>
        <c:auto val="1"/>
        <c:lblAlgn val="ctr"/>
        <c:lblOffset val="100"/>
        <c:noMultiLvlLbl val="0"/>
      </c:catAx>
      <c:valAx>
        <c:axId val="2"/>
        <c:scaling>
          <c:orientation val="minMax"/>
        </c:scaling>
        <c:delete val="0"/>
        <c:axPos val="l"/>
        <c:numFmt formatCode="0%"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1"/>
        <c:crosses val="autoZero"/>
        <c:crossBetween val="between"/>
      </c:valAx>
    </c:plotArea>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showLegendKey val="0"/>
            <c:showVal val="1"/>
            <c:showCatName val="0"/>
            <c:showSerName val="0"/>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I do not have a disability</c:v>
                </c:pt>
                <c:pt idx="1">
                  <c:v>I have a disability</c:v>
                </c:pt>
                <c:pt idx="2">
                  <c:v>Prefer not to answer</c:v>
                </c:pt>
              </c:strCache>
            </c:strRef>
          </c:cat>
          <c:val>
            <c:numRef>
              <c:f>Sheet1!$B$2:$B$4</c:f>
              <c:numCache>
                <c:formatCode>0%</c:formatCode>
                <c:ptCount val="3"/>
                <c:pt idx="0">
                  <c:v>0.75</c:v>
                </c:pt>
                <c:pt idx="1">
                  <c:v>0.1083333333333</c:v>
                </c:pt>
                <c:pt idx="2">
                  <c:v>0.1416666666667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19-4993-9565-BA5D055C2FFC}"/>
            </c:ext>
          </c:extLst>
        </c:ser>
        <c:ser>
          <c:idx val="1"/>
          <c:order val="1"/>
          <c:tx>
            <c:strRef>
              <c:f>Sheet1!$C$1</c:f>
              <c:strCache>
                <c:ptCount val="1"/>
                <c:pt idx="0">
                  <c:v>  </c:v>
                </c:pt>
              </c:strCache>
            </c:strRef>
          </c:tx>
          <c:spPr>
            <a:solidFill>
              <a:schemeClr val="accent2"/>
            </a:solidFill>
            <a:ln>
              <a:noFill/>
            </a:ln>
            <a:effectLst/>
          </c:spPr>
          <c:invertIfNegative val="0"/>
          <c:dLbls>
            <c:spPr>
              <a:noFill/>
              <a:ln>
                <a:noFill/>
              </a:ln>
              <a:effectLst/>
            </c:spPr>
            <c:showLegendKey val="1"/>
            <c:showVal val="1"/>
            <c:showCatName val="1"/>
            <c:showSerName val="1"/>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I do not have a disability</c:v>
                </c:pt>
                <c:pt idx="1">
                  <c:v>I have a disability</c:v>
                </c:pt>
                <c:pt idx="2">
                  <c:v>Prefer not to answer</c:v>
                </c:pt>
              </c:strCache>
            </c:strRef>
          </c:cat>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19-4993-9565-BA5D055C2FFC}"/>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2"/>
        <c:crosses val="autoZero"/>
        <c:auto val="1"/>
        <c:lblAlgn val="ctr"/>
        <c:lblOffset val="100"/>
        <c:noMultiLvlLbl val="0"/>
      </c:catAx>
      <c:valAx>
        <c:axId val="2"/>
        <c:scaling>
          <c:orientation val="minMax"/>
        </c:scaling>
        <c:delete val="0"/>
        <c:axPos val="l"/>
        <c:numFmt formatCode="0%"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1"/>
        <c:crosses val="autoZero"/>
        <c:crossBetween val="between"/>
      </c:valAx>
    </c:plotArea>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showLegendKey val="0"/>
            <c:showVal val="1"/>
            <c:showCatName val="0"/>
            <c:showSerName val="0"/>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No</c:v>
                </c:pt>
                <c:pt idx="1">
                  <c:v>Prefer not to answer</c:v>
                </c:pt>
                <c:pt idx="2">
                  <c:v>Yes</c:v>
                </c:pt>
              </c:strCache>
            </c:strRef>
          </c:cat>
          <c:val>
            <c:numRef>
              <c:f>Sheet1!$B$2:$B$4</c:f>
              <c:numCache>
                <c:formatCode>0%</c:formatCode>
                <c:ptCount val="3"/>
                <c:pt idx="0">
                  <c:v>0.84710743801650001</c:v>
                </c:pt>
                <c:pt idx="1">
                  <c:v>6.6115702479339997E-2</c:v>
                </c:pt>
                <c:pt idx="2">
                  <c:v>8.6776859504129999E-2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34-4AC4-8C77-D63CBB27866A}"/>
            </c:ext>
          </c:extLst>
        </c:ser>
        <c:ser>
          <c:idx val="1"/>
          <c:order val="1"/>
          <c:tx>
            <c:strRef>
              <c:f>Sheet1!$C$1</c:f>
              <c:strCache>
                <c:ptCount val="1"/>
                <c:pt idx="0">
                  <c:v>  </c:v>
                </c:pt>
              </c:strCache>
            </c:strRef>
          </c:tx>
          <c:spPr>
            <a:solidFill>
              <a:schemeClr val="accent2"/>
            </a:solidFill>
            <a:ln>
              <a:noFill/>
            </a:ln>
            <a:effectLst/>
          </c:spPr>
          <c:invertIfNegative val="0"/>
          <c:dLbls>
            <c:spPr>
              <a:noFill/>
              <a:ln>
                <a:noFill/>
              </a:ln>
              <a:effectLst/>
            </c:spPr>
            <c:showLegendKey val="1"/>
            <c:showVal val="1"/>
            <c:showCatName val="1"/>
            <c:showSerName val="1"/>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No</c:v>
                </c:pt>
                <c:pt idx="1">
                  <c:v>Prefer not to answer</c:v>
                </c:pt>
                <c:pt idx="2">
                  <c:v>Yes</c:v>
                </c:pt>
              </c:strCache>
            </c:strRef>
          </c:cat>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34-4AC4-8C77-D63CBB27866A}"/>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2"/>
        <c:crosses val="autoZero"/>
        <c:auto val="1"/>
        <c:lblAlgn val="ctr"/>
        <c:lblOffset val="100"/>
        <c:noMultiLvlLbl val="0"/>
      </c:catAx>
      <c:valAx>
        <c:axId val="2"/>
        <c:scaling>
          <c:orientation val="minMax"/>
        </c:scaling>
        <c:delete val="0"/>
        <c:axPos val="l"/>
        <c:numFmt formatCode="0%"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1"/>
        <c:crosses val="autoZero"/>
        <c:crossBetween val="between"/>
      </c:valAx>
    </c:plotArea>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dLbl>
              <c:idx val="7"/>
              <c:layout>
                <c:manualLayout>
                  <c:x val="-2.4154589371980675E-3"/>
                  <c:y val="-5.2504097702854587E-2"/>
                </c:manualLayout>
              </c:layout>
              <c:showLegendKey val="0"/>
              <c:showVal val="1"/>
              <c:showCatName val="0"/>
              <c:showSerName val="0"/>
              <c:showPercent val="1"/>
              <c:showBubbleSize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0-E9E8-4136-B8BE-74E8154A0645}"/>
                </c:ext>
              </c:extLst>
            </c:dLbl>
            <c:spPr>
              <a:noFill/>
              <a:ln>
                <a:noFill/>
              </a:ln>
              <a:effectLst/>
            </c:spPr>
            <c:showLegendKey val="0"/>
            <c:showVal val="1"/>
            <c:showCatName val="0"/>
            <c:showSerName val="0"/>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Sheet1!$A$2:$A$11</c:f>
              <c:strCache>
                <c:ptCount val="10"/>
                <c:pt idx="0">
                  <c:v>Less than $25,000</c:v>
                </c:pt>
                <c:pt idx="1">
                  <c:v>$25,000 - $49,999</c:v>
                </c:pt>
                <c:pt idx="2">
                  <c:v>$50,000 - $74,999</c:v>
                </c:pt>
                <c:pt idx="3">
                  <c:v>$75,000 - $99,999</c:v>
                </c:pt>
                <c:pt idx="4">
                  <c:v>$100,000 - $124,999</c:v>
                </c:pt>
                <c:pt idx="5">
                  <c:v>$125,000 - $149,999</c:v>
                </c:pt>
                <c:pt idx="6">
                  <c:v>$150,000 - $174,999</c:v>
                </c:pt>
                <c:pt idx="7">
                  <c:v>$175,000 - $200,000</c:v>
                </c:pt>
                <c:pt idx="8">
                  <c:v>More than $200,000</c:v>
                </c:pt>
                <c:pt idx="9">
                  <c:v>Prefer not to answer</c:v>
                </c:pt>
              </c:strCache>
            </c:strRef>
          </c:cat>
          <c:val>
            <c:numRef>
              <c:f>Sheet1!$B$2:$B$11</c:f>
              <c:numCache>
                <c:formatCode>0%</c:formatCode>
                <c:ptCount val="10"/>
                <c:pt idx="0">
                  <c:v>1.2396694214880001E-2</c:v>
                </c:pt>
                <c:pt idx="1">
                  <c:v>8.264462809917E-3</c:v>
                </c:pt>
                <c:pt idx="2">
                  <c:v>5.7851239669419997E-2</c:v>
                </c:pt>
                <c:pt idx="3">
                  <c:v>8.2644628099170003E-2</c:v>
                </c:pt>
                <c:pt idx="4">
                  <c:v>0.103305785124</c:v>
                </c:pt>
                <c:pt idx="5">
                  <c:v>9.0909090909089996E-2</c:v>
                </c:pt>
                <c:pt idx="6">
                  <c:v>9.9173553719010002E-2</c:v>
                </c:pt>
                <c:pt idx="7">
                  <c:v>9.9173553719010002E-2</c:v>
                </c:pt>
                <c:pt idx="8">
                  <c:v>0.2190082644628</c:v>
                </c:pt>
                <c:pt idx="9">
                  <c:v>0.22727272727270001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9E-4C25-B98E-8FFFE2E8E783}"/>
            </c:ext>
          </c:extLst>
        </c:ser>
        <c:ser>
          <c:idx val="1"/>
          <c:order val="1"/>
          <c:tx>
            <c:strRef>
              <c:f>Sheet1!$C$1</c:f>
              <c:strCache>
                <c:ptCount val="1"/>
                <c:pt idx="0">
                  <c:v>  </c:v>
                </c:pt>
              </c:strCache>
            </c:strRef>
          </c:tx>
          <c:spPr>
            <a:solidFill>
              <a:schemeClr val="accent2"/>
            </a:solidFill>
            <a:ln>
              <a:noFill/>
            </a:ln>
            <a:effectLst/>
          </c:spPr>
          <c:invertIfNegative val="0"/>
          <c:dLbls>
            <c:spPr>
              <a:noFill/>
              <a:ln>
                <a:noFill/>
              </a:ln>
              <a:effectLst/>
            </c:spPr>
            <c:showLegendKey val="1"/>
            <c:showVal val="1"/>
            <c:showCatName val="1"/>
            <c:showSerName val="1"/>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Sheet1!$A$2:$A$11</c:f>
              <c:strCache>
                <c:ptCount val="10"/>
                <c:pt idx="0">
                  <c:v>Less than $25,000</c:v>
                </c:pt>
                <c:pt idx="1">
                  <c:v>$25,000 - $49,999</c:v>
                </c:pt>
                <c:pt idx="2">
                  <c:v>$50,000 - $74,999</c:v>
                </c:pt>
                <c:pt idx="3">
                  <c:v>$75,000 - $99,999</c:v>
                </c:pt>
                <c:pt idx="4">
                  <c:v>$100,000 - $124,999</c:v>
                </c:pt>
                <c:pt idx="5">
                  <c:v>$125,000 - $149,999</c:v>
                </c:pt>
                <c:pt idx="6">
                  <c:v>$150,000 - $174,999</c:v>
                </c:pt>
                <c:pt idx="7">
                  <c:v>$175,000 - $200,000</c:v>
                </c:pt>
                <c:pt idx="8">
                  <c:v>More than $200,000</c:v>
                </c:pt>
                <c:pt idx="9">
                  <c:v>Prefer not to answer</c:v>
                </c:pt>
              </c:strCache>
            </c:strRef>
          </c:cat>
          <c:val>
            <c:numRef>
              <c:f>Sheet1!$C$2:$C$11</c:f>
              <c:numCache>
                <c:formatCode>General</c:formatCode>
                <c:ptCount val="10"/>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9E-4C25-B98E-8FFFE2E8E783}"/>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2"/>
        <c:crosses val="autoZero"/>
        <c:auto val="1"/>
        <c:lblAlgn val="ctr"/>
        <c:lblOffset val="100"/>
        <c:noMultiLvlLbl val="0"/>
      </c:catAx>
      <c:valAx>
        <c:axId val="2"/>
        <c:scaling>
          <c:orientation val="minMax"/>
        </c:scaling>
        <c:delete val="0"/>
        <c:axPos val="l"/>
        <c:numFmt formatCode="0%"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1"/>
        <c:crosses val="autoZero"/>
        <c:crossBetween val="between"/>
      </c:valAx>
    </c:plotArea>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showLegendKey val="0"/>
            <c:showVal val="1"/>
            <c:showCatName val="0"/>
            <c:showSerName val="0"/>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I own my own house, apartment, or condo where I live</c:v>
                </c:pt>
                <c:pt idx="1">
                  <c:v>I rent the house, apartment, or condo where I live</c:v>
                </c:pt>
              </c:strCache>
            </c:strRef>
          </c:cat>
          <c:val>
            <c:numRef>
              <c:f>Sheet1!$B$2:$B$3</c:f>
              <c:numCache>
                <c:formatCode>0%</c:formatCode>
                <c:ptCount val="2"/>
                <c:pt idx="0">
                  <c:v>0.94420600858369996</c:v>
                </c:pt>
                <c:pt idx="1">
                  <c:v>5.5793991416310001E-2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34-4B38-B11C-CE61E3B00D00}"/>
            </c:ext>
          </c:extLst>
        </c:ser>
        <c:ser>
          <c:idx val="1"/>
          <c:order val="1"/>
          <c:tx>
            <c:strRef>
              <c:f>Sheet1!$C$1</c:f>
              <c:strCache>
                <c:ptCount val="1"/>
                <c:pt idx="0">
                  <c:v>  </c:v>
                </c:pt>
              </c:strCache>
            </c:strRef>
          </c:tx>
          <c:spPr>
            <a:solidFill>
              <a:schemeClr val="accent2"/>
            </a:solidFill>
            <a:ln>
              <a:noFill/>
            </a:ln>
            <a:effectLst/>
          </c:spPr>
          <c:invertIfNegative val="0"/>
          <c:dLbls>
            <c:spPr>
              <a:noFill/>
              <a:ln>
                <a:noFill/>
              </a:ln>
              <a:effectLst/>
            </c:spPr>
            <c:showLegendKey val="1"/>
            <c:showVal val="1"/>
            <c:showCatName val="1"/>
            <c:showSerName val="1"/>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Sheet1!$A$2:$A$3</c:f>
              <c:strCache>
                <c:ptCount val="2"/>
                <c:pt idx="0">
                  <c:v>I own my own house, apartment, or condo where I live</c:v>
                </c:pt>
                <c:pt idx="1">
                  <c:v>I rent the house, apartment, or condo where I live</c:v>
                </c:pt>
              </c:strCache>
            </c:strRef>
          </c:cat>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34-4B38-B11C-CE61E3B00D00}"/>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2"/>
        <c:crosses val="autoZero"/>
        <c:auto val="1"/>
        <c:lblAlgn val="ctr"/>
        <c:lblOffset val="100"/>
        <c:noMultiLvlLbl val="0"/>
      </c:catAx>
      <c:valAx>
        <c:axId val="2"/>
        <c:scaling>
          <c:orientation val="minMax"/>
        </c:scaling>
        <c:delete val="0"/>
        <c:axPos val="l"/>
        <c:numFmt formatCode="0%"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1"/>
        <c:crosses val="autoZero"/>
        <c:crossBetween val="between"/>
      </c:valAx>
    </c:plotArea>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Discrimination</a:t>
            </a:r>
          </a:p>
          <a:p>
            <a:pPr>
              <a:defRPr/>
            </a:pPr>
            <a:r>
              <a:rPr lang="en-US" dirty="0"/>
              <a:t>(%</a:t>
            </a:r>
            <a:r>
              <a:rPr lang="en-US" baseline="0" dirty="0"/>
              <a:t> Seen or Experienced Personally)</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 Seen Other Experience</c:v>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'Q2e - Seen or Experienced'!$C$8:$C$15</c:f>
              <c:strCache>
                <c:ptCount val="8"/>
                <c:pt idx="0">
                  <c:v>Anti-Semitism</c:v>
                </c:pt>
                <c:pt idx="1">
                  <c:v>Classism</c:v>
                </c:pt>
                <c:pt idx="2">
                  <c:v>Xenophobia</c:v>
                </c:pt>
                <c:pt idx="3">
                  <c:v>Sexism / Gender Based Discrimination</c:v>
                </c:pt>
                <c:pt idx="4">
                  <c:v>Homophobia</c:v>
                </c:pt>
                <c:pt idx="5">
                  <c:v>Racism</c:v>
                </c:pt>
                <c:pt idx="6">
                  <c:v>Abelism</c:v>
                </c:pt>
                <c:pt idx="7">
                  <c:v>None of the Above</c:v>
                </c:pt>
              </c:strCache>
            </c:strRef>
          </c:cat>
          <c:val>
            <c:numRef>
              <c:f>'Q2e - Seen or Experienced'!$E$8:$E$15</c:f>
              <c:numCache>
                <c:formatCode>0%</c:formatCode>
                <c:ptCount val="8"/>
                <c:pt idx="0">
                  <c:v>0.27755102040816326</c:v>
                </c:pt>
                <c:pt idx="1">
                  <c:v>0.35510204081632651</c:v>
                </c:pt>
                <c:pt idx="2">
                  <c:v>0.30612244897959184</c:v>
                </c:pt>
                <c:pt idx="3">
                  <c:v>0.28979591836734692</c:v>
                </c:pt>
                <c:pt idx="4">
                  <c:v>0.27755102040816326</c:v>
                </c:pt>
                <c:pt idx="5">
                  <c:v>0.38775510204081631</c:v>
                </c:pt>
                <c:pt idx="6">
                  <c:v>0.24489795918367346</c:v>
                </c:pt>
                <c:pt idx="7">
                  <c:v>0.29795918367346941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763-47BD-86CB-448672A25F4B}"/>
            </c:ext>
          </c:extLst>
        </c:ser>
        <c:ser>
          <c:idx val="2"/>
          <c:order val="1"/>
          <c:tx>
            <c:v>% Experienced Personally</c:v>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'Q2e - Seen or Experienced'!$G$8:$G$15</c:f>
              <c:numCache>
                <c:formatCode>0%</c:formatCode>
                <c:ptCount val="8"/>
                <c:pt idx="0">
                  <c:v>6.5306122448979598E-2</c:v>
                </c:pt>
                <c:pt idx="1">
                  <c:v>0.15102040816326531</c:v>
                </c:pt>
                <c:pt idx="2">
                  <c:v>9.7959183673469383E-2</c:v>
                </c:pt>
                <c:pt idx="3">
                  <c:v>0.20408163265306123</c:v>
                </c:pt>
                <c:pt idx="4">
                  <c:v>6.5306122448979598E-2</c:v>
                </c:pt>
                <c:pt idx="5">
                  <c:v>7.7551020408163265E-2</c:v>
                </c:pt>
                <c:pt idx="6">
                  <c:v>5.7142857142857141E-2</c:v>
                </c:pt>
                <c:pt idx="7">
                  <c:v>0.34693877551020408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763-47BD-86CB-448672A25F4B}"/>
            </c:ext>
          </c:extLst>
        </c:ser>
        <c:dLbls>
          <c:showLegendKey val="0"/>
          <c:showVal val="0"/>
          <c:showCatName val="0"/>
          <c:showSerName val="0"/>
          <c:showPercent val="0"/>
          <c:showBubbleSize val="0"/>
        </c:dLbls>
        <c:gapWidth val="219"/>
        <c:overlap val="-27"/>
        <c:axId val="1230265455"/>
        <c:axId val="1468030975"/>
      </c:barChart>
      <c:catAx>
        <c:axId val="123026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8030975"/>
        <c:crosses val="autoZero"/>
        <c:auto val="1"/>
        <c:lblAlgn val="ctr"/>
        <c:lblOffset val="100"/>
        <c:noMultiLvlLbl val="0"/>
      </c:catAx>
      <c:valAx>
        <c:axId val="146803097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0265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'Agreement Statements'!$D$7</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'Agreement Statements'!$C$8:$C$18</c:f>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f>'Agreement Statements'!$D$8:$D$18</c:f>
              <c:numCache>
                <c:formatCode>0%</c:formatCode>
                <c:ptCount val="11"/>
                <c:pt idx="0">
                  <c:v>0.12757201646090535</c:v>
                </c:pt>
                <c:pt idx="1">
                  <c:v>8.1967213114754092E-2</c:v>
                </c:pt>
                <c:pt idx="2">
                  <c:v>0.10612244897959183</c:v>
                </c:pt>
                <c:pt idx="3">
                  <c:v>0.2</c:v>
                </c:pt>
                <c:pt idx="4">
                  <c:v>0.12295081967213115</c:v>
                </c:pt>
                <c:pt idx="5">
                  <c:v>0.1598360655737705</c:v>
                </c:pt>
                <c:pt idx="6">
                  <c:v>0.13524590163934427</c:v>
                </c:pt>
                <c:pt idx="7">
                  <c:v>0.11666666666666667</c:v>
                </c:pt>
                <c:pt idx="8">
                  <c:v>0.102880658436214</c:v>
                </c:pt>
                <c:pt idx="9">
                  <c:v>0.1111111111111111</c:v>
                </c:pt>
                <c:pt idx="10">
                  <c:v>0.22821576763485477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AFE-40A3-9B37-2D390A654DB2}"/>
            </c:ext>
          </c:extLst>
        </c:ser>
        <c:ser>
          <c:idx val="1"/>
          <c:order val="1"/>
          <c:tx>
            <c:strRef>
              <c:f>'Agreement Statements'!$E$7</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'Agreement Statements'!$C$8:$C$18</c:f>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f>'Agreement Statements'!$E$8:$E$18</c:f>
              <c:numCache>
                <c:formatCode>0%</c:formatCode>
                <c:ptCount val="11"/>
                <c:pt idx="0">
                  <c:v>0.17695473251028807</c:v>
                </c:pt>
                <c:pt idx="1">
                  <c:v>8.6065573770491802E-2</c:v>
                </c:pt>
                <c:pt idx="2">
                  <c:v>9.3877551020408165E-2</c:v>
                </c:pt>
                <c:pt idx="3">
                  <c:v>8.1632653061224483E-2</c:v>
                </c:pt>
                <c:pt idx="4">
                  <c:v>9.0163934426229511E-2</c:v>
                </c:pt>
                <c:pt idx="5">
                  <c:v>5.737704918032787E-2</c:v>
                </c:pt>
                <c:pt idx="6">
                  <c:v>7.7868852459016397E-2</c:v>
                </c:pt>
                <c:pt idx="7">
                  <c:v>7.0833333333333331E-2</c:v>
                </c:pt>
                <c:pt idx="8">
                  <c:v>5.3497942386831275E-2</c:v>
                </c:pt>
                <c:pt idx="9">
                  <c:v>7.8189300411522639E-2</c:v>
                </c:pt>
                <c:pt idx="10">
                  <c:v>0.1037344398340249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0AFE-40A3-9B37-2D390A654DB2}"/>
            </c:ext>
          </c:extLst>
        </c:ser>
        <c:ser>
          <c:idx val="2"/>
          <c:order val="2"/>
          <c:tx>
            <c:strRef>
              <c:f>'Agreement Statements'!$F$7</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'Agreement Statements'!$C$8:$C$18</c:f>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f>'Agreement Statements'!$F$8:$F$18</c:f>
              <c:numCache>
                <c:formatCode>0%</c:formatCode>
                <c:ptCount val="11"/>
                <c:pt idx="0">
                  <c:v>0.23868312757201646</c:v>
                </c:pt>
                <c:pt idx="1">
                  <c:v>0.1721311475409836</c:v>
                </c:pt>
                <c:pt idx="2">
                  <c:v>0.17142857142857143</c:v>
                </c:pt>
                <c:pt idx="3">
                  <c:v>0.13877551020408163</c:v>
                </c:pt>
                <c:pt idx="4">
                  <c:v>0.12295081967213115</c:v>
                </c:pt>
                <c:pt idx="5">
                  <c:v>0.15163934426229508</c:v>
                </c:pt>
                <c:pt idx="6">
                  <c:v>0.1721311475409836</c:v>
                </c:pt>
                <c:pt idx="7">
                  <c:v>0.12916666666666668</c:v>
                </c:pt>
                <c:pt idx="8">
                  <c:v>0.1111111111111111</c:v>
                </c:pt>
                <c:pt idx="9">
                  <c:v>0.11522633744855967</c:v>
                </c:pt>
                <c:pt idx="10">
                  <c:v>0.16597510373443983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0AFE-40A3-9B37-2D390A654DB2}"/>
            </c:ext>
          </c:extLst>
        </c:ser>
        <c:ser>
          <c:idx val="3"/>
          <c:order val="3"/>
          <c:tx>
            <c:strRef>
              <c:f>'Agreement Statements'!$G$7</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'Agreement Statements'!$C$8:$C$18</c:f>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f>'Agreement Statements'!$G$8:$G$18</c:f>
              <c:numCache>
                <c:formatCode>0%</c:formatCode>
                <c:ptCount val="11"/>
                <c:pt idx="0">
                  <c:v>0.17695473251028807</c:v>
                </c:pt>
                <c:pt idx="1">
                  <c:v>0.24590163934426229</c:v>
                </c:pt>
                <c:pt idx="2">
                  <c:v>0.17551020408163265</c:v>
                </c:pt>
                <c:pt idx="3">
                  <c:v>0.20408163265306123</c:v>
                </c:pt>
                <c:pt idx="4">
                  <c:v>0.14754098360655737</c:v>
                </c:pt>
                <c:pt idx="5">
                  <c:v>0.22540983606557377</c:v>
                </c:pt>
                <c:pt idx="6">
                  <c:v>0.21311475409836064</c:v>
                </c:pt>
                <c:pt idx="7">
                  <c:v>0.29583333333333334</c:v>
                </c:pt>
                <c:pt idx="8">
                  <c:v>0.20987654320987653</c:v>
                </c:pt>
                <c:pt idx="9">
                  <c:v>0.16049382716049382</c:v>
                </c:pt>
                <c:pt idx="10">
                  <c:v>0.25311203319502074</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0AFE-40A3-9B37-2D390A654DB2}"/>
            </c:ext>
          </c:extLst>
        </c:ser>
        <c:ser>
          <c:idx val="4"/>
          <c:order val="4"/>
          <c:tx>
            <c:strRef>
              <c:f>'Agreement Statements'!$H$7</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'Agreement Statements'!$C$8:$C$18</c:f>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f>'Agreement Statements'!$H$8:$H$18</c:f>
              <c:numCache>
                <c:formatCode>0%</c:formatCode>
                <c:ptCount val="11"/>
                <c:pt idx="0">
                  <c:v>8.2304526748971193E-2</c:v>
                </c:pt>
                <c:pt idx="1">
                  <c:v>0.12704918032786885</c:v>
                </c:pt>
                <c:pt idx="2">
                  <c:v>0.13877551020408163</c:v>
                </c:pt>
                <c:pt idx="3">
                  <c:v>7.7551020408163265E-2</c:v>
                </c:pt>
                <c:pt idx="4">
                  <c:v>0.14754098360655737</c:v>
                </c:pt>
                <c:pt idx="5">
                  <c:v>9.8360655737704916E-2</c:v>
                </c:pt>
                <c:pt idx="6">
                  <c:v>0.11475409836065574</c:v>
                </c:pt>
                <c:pt idx="7">
                  <c:v>0.13333333333333333</c:v>
                </c:pt>
                <c:pt idx="8">
                  <c:v>0.16049382716049382</c:v>
                </c:pt>
                <c:pt idx="9">
                  <c:v>0.15226337448559671</c:v>
                </c:pt>
                <c:pt idx="10">
                  <c:v>8.7136929460580909E-2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0AFE-40A3-9B37-2D390A654DB2}"/>
            </c:ext>
          </c:extLst>
        </c:ser>
        <c:ser>
          <c:idx val="5"/>
          <c:order val="5"/>
          <c:tx>
            <c:strRef>
              <c:f>'Agreement Statements'!$I$7</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'Agreement Statements'!$C$8:$C$18</c:f>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f>'Agreement Statements'!$I$8:$I$18</c:f>
              <c:numCache>
                <c:formatCode>0%</c:formatCode>
                <c:ptCount val="11"/>
                <c:pt idx="0">
                  <c:v>5.3497942386831275E-2</c:v>
                </c:pt>
                <c:pt idx="1">
                  <c:v>9.4262295081967207E-2</c:v>
                </c:pt>
                <c:pt idx="2">
                  <c:v>0.10204081632653061</c:v>
                </c:pt>
                <c:pt idx="3">
                  <c:v>8.1632653061224483E-2</c:v>
                </c:pt>
                <c:pt idx="4">
                  <c:v>9.4262295081967207E-2</c:v>
                </c:pt>
                <c:pt idx="5">
                  <c:v>0.13524590163934427</c:v>
                </c:pt>
                <c:pt idx="6">
                  <c:v>0.10245901639344263</c:v>
                </c:pt>
                <c:pt idx="7">
                  <c:v>7.9166666666666663E-2</c:v>
                </c:pt>
                <c:pt idx="8">
                  <c:v>0.1440329218106996</c:v>
                </c:pt>
                <c:pt idx="9">
                  <c:v>0.12757201646090535</c:v>
                </c:pt>
                <c:pt idx="10">
                  <c:v>5.3941908713692949E-2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0AFE-40A3-9B37-2D390A654DB2}"/>
            </c:ext>
          </c:extLst>
        </c:ser>
        <c:ser>
          <c:idx val="6"/>
          <c:order val="6"/>
          <c:tx>
            <c:strRef>
              <c:f>'Agreement Statements'!$J$7</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'Agreement Statements'!$C$8:$C$18</c:f>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f>'Agreement Statements'!$J$8:$J$18</c:f>
              <c:numCache>
                <c:formatCode>0%</c:formatCode>
                <c:ptCount val="11"/>
                <c:pt idx="0">
                  <c:v>0.1440329218106996</c:v>
                </c:pt>
                <c:pt idx="1">
                  <c:v>0.19262295081967212</c:v>
                </c:pt>
                <c:pt idx="2">
                  <c:v>0.21224489795918366</c:v>
                </c:pt>
                <c:pt idx="3">
                  <c:v>0.21632653061224491</c:v>
                </c:pt>
                <c:pt idx="4">
                  <c:v>0.27459016393442626</c:v>
                </c:pt>
                <c:pt idx="5">
                  <c:v>0.1721311475409836</c:v>
                </c:pt>
                <c:pt idx="6">
                  <c:v>0.18442622950819673</c:v>
                </c:pt>
                <c:pt idx="7">
                  <c:v>0.17499999999999999</c:v>
                </c:pt>
                <c:pt idx="8">
                  <c:v>0.21810699588477367</c:v>
                </c:pt>
                <c:pt idx="9">
                  <c:v>0.2551440329218107</c:v>
                </c:pt>
                <c:pt idx="10">
                  <c:v>0.1078838174273859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0AFE-40A3-9B37-2D390A654DB2}"/>
            </c:ext>
          </c:extLst>
        </c:ser>
        <c:dLbls>
          <c:dLblPos val="ctr"/>
          <c:showLegendKey val="0"/>
          <c:showVal val="1"/>
          <c:showCatName val="0"/>
          <c:showSerName val="0"/>
          <c:showPercent val="0"/>
          <c:showBubbleSize val="0"/>
        </c:dLbls>
        <c:gapWidth val="150"/>
        <c:overlap val="100"/>
        <c:axId val="1236656863"/>
        <c:axId val="1236658111"/>
      </c:barChart>
      <c:catAx>
        <c:axId val="123665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36658111"/>
        <c:crosses val="autoZero"/>
        <c:auto val="1"/>
        <c:lblAlgn val="ctr"/>
        <c:lblOffset val="100"/>
        <c:noMultiLvlLbl val="0"/>
      </c:catAx>
      <c:valAx>
        <c:axId val="1236658111"/>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656863"/>
        <c:crosses val="autoZero"/>
        <c:crossBetween val="between"/>
      </c:valAx>
      <c:spPr>
        <a:noFill/>
        <a:ln>
          <a:noFill/>
        </a:ln>
        <a:effectLst/>
      </c:spPr>
    </c:plotArea>
    <c:legend>
      <c:legendPos val="t"/>
      <c:layout>
        <c:manualLayout>
          <c:xMode val="edge"/>
          <c:yMode val="edge"/>
          <c:x val="0.32694403497336405"/>
          <c:y val="6.0506394739780173E-2"/>
          <c:w val="0.3217478063803309"/>
          <c:h val="3.18184031679141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5"/>
          <c:order val="5"/>
          <c:tx>
            <c:strRef>
              <c:f>'Agreement Statements'!$I$7</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'Agreement Statements'!$C$8:$C$18</c:f>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f>'Agreement Statements'!$I$8:$I$18</c:f>
              <c:numCache>
                <c:formatCode>0%</c:formatCode>
                <c:ptCount val="11"/>
                <c:pt idx="0">
                  <c:v>5.3497942386831275E-2</c:v>
                </c:pt>
                <c:pt idx="1">
                  <c:v>9.4262295081967207E-2</c:v>
                </c:pt>
                <c:pt idx="2">
                  <c:v>0.10204081632653061</c:v>
                </c:pt>
                <c:pt idx="3">
                  <c:v>8.1632653061224483E-2</c:v>
                </c:pt>
                <c:pt idx="4">
                  <c:v>9.4262295081967207E-2</c:v>
                </c:pt>
                <c:pt idx="5">
                  <c:v>0.13524590163934427</c:v>
                </c:pt>
                <c:pt idx="6">
                  <c:v>0.10245901639344263</c:v>
                </c:pt>
                <c:pt idx="7">
                  <c:v>7.9166666666666663E-2</c:v>
                </c:pt>
                <c:pt idx="8">
                  <c:v>0.1440329218106996</c:v>
                </c:pt>
                <c:pt idx="9">
                  <c:v>0.12757201646090535</c:v>
                </c:pt>
                <c:pt idx="10">
                  <c:v>5.3941908713692949E-2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B353-4BFD-BE56-5420229F9F6E}"/>
            </c:ext>
          </c:extLst>
        </c:ser>
        <c:ser>
          <c:idx val="6"/>
          <c:order val="6"/>
          <c:tx>
            <c:strRef>
              <c:f>'Agreement Statements'!$J$7</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'Agreement Statements'!$C$8:$C$18</c:f>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f>'Agreement Statements'!$J$8:$J$18</c:f>
              <c:numCache>
                <c:formatCode>0%</c:formatCode>
                <c:ptCount val="11"/>
                <c:pt idx="0">
                  <c:v>0.1440329218106996</c:v>
                </c:pt>
                <c:pt idx="1">
                  <c:v>0.19262295081967212</c:v>
                </c:pt>
                <c:pt idx="2">
                  <c:v>0.21224489795918366</c:v>
                </c:pt>
                <c:pt idx="3">
                  <c:v>0.21632653061224491</c:v>
                </c:pt>
                <c:pt idx="4">
                  <c:v>0.27459016393442626</c:v>
                </c:pt>
                <c:pt idx="5">
                  <c:v>0.1721311475409836</c:v>
                </c:pt>
                <c:pt idx="6">
                  <c:v>0.18442622950819673</c:v>
                </c:pt>
                <c:pt idx="7">
                  <c:v>0.17499999999999999</c:v>
                </c:pt>
                <c:pt idx="8">
                  <c:v>0.21810699588477367</c:v>
                </c:pt>
                <c:pt idx="9">
                  <c:v>0.2551440329218107</c:v>
                </c:pt>
                <c:pt idx="10">
                  <c:v>0.1078838174273859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6-B353-4BFD-BE56-5420229F9F6E}"/>
            </c:ext>
          </c:extLst>
        </c:ser>
        <c:dLbls>
          <c:dLblPos val="ctr"/>
          <c:showLegendKey val="0"/>
          <c:showVal val="1"/>
          <c:showCatName val="0"/>
          <c:showSerName val="0"/>
          <c:showPercent val="0"/>
          <c:showBubbleSize val="0"/>
        </c:dLbls>
        <c:gapWidth val="150"/>
        <c:overlap val="100"/>
        <c:axId val="1236656863"/>
        <c:axId val="1236658111"/>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filteredBarSeries>
              <c15:ser>
                <c:idx val="0"/>
                <c:order val="0"/>
                <c:tx>
                  <c:strRef>
                    <c:extLst xmlns:mc="http://schemas.openxmlformats.org/markup-compatibility/2006" xmlns:c14="http://schemas.microsoft.com/office/drawing/2007/8/2/chart" xmlns:c16="http://schemas.microsoft.com/office/drawing/2014/chart">
                      <c:ext uri="{02D57815-91ED-43cb-92C2-25804820EDAC}">
                        <c15:formulaRef>
                          <c15:sqref>'Agreement Statements'!$D$7</c15:sqref>
                        </c15:formulaRef>
                      </c:ext>
                    </c:extLst>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mc="http://schemas.openxmlformats.org/markup-compatibility/2006" xmlns:c14="http://schemas.microsoft.com/office/drawing/2007/8/2/chart" xmlns:c16="http://schemas.microsoft.com/office/drawing/2014/chart">
                      <c:ext uri="{02D57815-91ED-43cb-92C2-25804820EDAC}">
                        <c15:formulaRef>
                          <c15:sqref>'Agreement Statements'!$C$8:$C$18</c15:sqref>
                        </c15:formulaRef>
                      </c:ext>
                    </c:extLst>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extLst xmlns:mc="http://schemas.openxmlformats.org/markup-compatibility/2006" xmlns:c14="http://schemas.microsoft.com/office/drawing/2007/8/2/chart" xmlns:c16="http://schemas.microsoft.com/office/drawing/2014/chart">
                      <c:ext uri="{02D57815-91ED-43cb-92C2-25804820EDAC}">
                        <c15:formulaRef>
                          <c15:sqref>'Agreement Statements'!$D$8:$D$18</c15:sqref>
                        </c15:formulaRef>
                      </c:ext>
                    </c:extLst>
                    <c:numCache>
                      <c:formatCode>0%</c:formatCode>
                      <c:ptCount val="11"/>
                      <c:pt idx="0">
                        <c:v>0.12757201646090535</c:v>
                      </c:pt>
                      <c:pt idx="1">
                        <c:v>8.1967213114754092E-2</c:v>
                      </c:pt>
                      <c:pt idx="2">
                        <c:v>0.10612244897959183</c:v>
                      </c:pt>
                      <c:pt idx="3">
                        <c:v>0.2</c:v>
                      </c:pt>
                      <c:pt idx="4">
                        <c:v>0.12295081967213115</c:v>
                      </c:pt>
                      <c:pt idx="5">
                        <c:v>0.1598360655737705</c:v>
                      </c:pt>
                      <c:pt idx="6">
                        <c:v>0.13524590163934427</c:v>
                      </c:pt>
                      <c:pt idx="7">
                        <c:v>0.11666666666666667</c:v>
                      </c:pt>
                      <c:pt idx="8">
                        <c:v>0.102880658436214</c:v>
                      </c:pt>
                      <c:pt idx="9">
                        <c:v>0.1111111111111111</c:v>
                      </c:pt>
                      <c:pt idx="10">
                        <c:v>0.22821576763485477</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B353-4BFD-BE56-5420229F9F6E}"/>
                  </c:ext>
                </c:extLst>
              </c15:ser>
            </c15:filteredBarSeries>
            <c15:filteredBarSeries>
              <c15:ser>
                <c:idx val="1"/>
                <c:order val="1"/>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Statements'!$E$7</c15:sqref>
                        </c15:formulaRef>
                      </c:ext>
                    </c:extLst>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Statements'!$C$8:$C$18</c15:sqref>
                        </c15:formulaRef>
                      </c:ext>
                    </c:extLst>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Statements'!$E$8:$E$18</c15:sqref>
                        </c15:formulaRef>
                      </c:ext>
                    </c:extLst>
                    <c:numCache>
                      <c:formatCode>0%</c:formatCode>
                      <c:ptCount val="11"/>
                      <c:pt idx="0">
                        <c:v>0.17695473251028807</c:v>
                      </c:pt>
                      <c:pt idx="1">
                        <c:v>8.6065573770491802E-2</c:v>
                      </c:pt>
                      <c:pt idx="2">
                        <c:v>9.3877551020408165E-2</c:v>
                      </c:pt>
                      <c:pt idx="3">
                        <c:v>8.1632653061224483E-2</c:v>
                      </c:pt>
                      <c:pt idx="4">
                        <c:v>9.0163934426229511E-2</c:v>
                      </c:pt>
                      <c:pt idx="5">
                        <c:v>5.737704918032787E-2</c:v>
                      </c:pt>
                      <c:pt idx="6">
                        <c:v>7.7868852459016397E-2</c:v>
                      </c:pt>
                      <c:pt idx="7">
                        <c:v>7.0833333333333331E-2</c:v>
                      </c:pt>
                      <c:pt idx="8">
                        <c:v>5.3497942386831275E-2</c:v>
                      </c:pt>
                      <c:pt idx="9">
                        <c:v>7.8189300411522639E-2</c:v>
                      </c:pt>
                      <c:pt idx="10">
                        <c:v>0.1037344398340249</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B353-4BFD-BE56-5420229F9F6E}"/>
                  </c:ext>
                </c:extLst>
              </c15:ser>
            </c15:filteredBarSeries>
            <c15:filteredBarSeries>
              <c15:ser>
                <c:idx val="2"/>
                <c:order val="2"/>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Statements'!$F$7</c15:sqref>
                        </c15:formulaRef>
                      </c:ext>
                    </c:extLst>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Statements'!$C$8:$C$18</c15:sqref>
                        </c15:formulaRef>
                      </c:ext>
                    </c:extLst>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Statements'!$F$8:$F$18</c15:sqref>
                        </c15:formulaRef>
                      </c:ext>
                    </c:extLst>
                    <c:numCache>
                      <c:formatCode>0%</c:formatCode>
                      <c:ptCount val="11"/>
                      <c:pt idx="0">
                        <c:v>0.23868312757201646</c:v>
                      </c:pt>
                      <c:pt idx="1">
                        <c:v>0.1721311475409836</c:v>
                      </c:pt>
                      <c:pt idx="2">
                        <c:v>0.17142857142857143</c:v>
                      </c:pt>
                      <c:pt idx="3">
                        <c:v>0.13877551020408163</c:v>
                      </c:pt>
                      <c:pt idx="4">
                        <c:v>0.12295081967213115</c:v>
                      </c:pt>
                      <c:pt idx="5">
                        <c:v>0.15163934426229508</c:v>
                      </c:pt>
                      <c:pt idx="6">
                        <c:v>0.1721311475409836</c:v>
                      </c:pt>
                      <c:pt idx="7">
                        <c:v>0.12916666666666668</c:v>
                      </c:pt>
                      <c:pt idx="8">
                        <c:v>0.1111111111111111</c:v>
                      </c:pt>
                      <c:pt idx="9">
                        <c:v>0.11522633744855967</c:v>
                      </c:pt>
                      <c:pt idx="10">
                        <c:v>0.16597510373443983</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B353-4BFD-BE56-5420229F9F6E}"/>
                  </c:ext>
                </c:extLst>
              </c15:ser>
            </c15:filteredBarSeries>
            <c15:filteredBarSeries>
              <c15:ser>
                <c:idx val="3"/>
                <c:order val="3"/>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Statements'!$G$7</c15:sqref>
                        </c15:formulaRef>
                      </c:ext>
                    </c:extLst>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Statements'!$C$8:$C$18</c15:sqref>
                        </c15:formulaRef>
                      </c:ext>
                    </c:extLst>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Statements'!$G$8:$G$18</c15:sqref>
                        </c15:formulaRef>
                      </c:ext>
                    </c:extLst>
                    <c:numCache>
                      <c:formatCode>0%</c:formatCode>
                      <c:ptCount val="11"/>
                      <c:pt idx="0">
                        <c:v>0.17695473251028807</c:v>
                      </c:pt>
                      <c:pt idx="1">
                        <c:v>0.24590163934426229</c:v>
                      </c:pt>
                      <c:pt idx="2">
                        <c:v>0.17551020408163265</c:v>
                      </c:pt>
                      <c:pt idx="3">
                        <c:v>0.20408163265306123</c:v>
                      </c:pt>
                      <c:pt idx="4">
                        <c:v>0.14754098360655737</c:v>
                      </c:pt>
                      <c:pt idx="5">
                        <c:v>0.22540983606557377</c:v>
                      </c:pt>
                      <c:pt idx="6">
                        <c:v>0.21311475409836064</c:v>
                      </c:pt>
                      <c:pt idx="7">
                        <c:v>0.29583333333333334</c:v>
                      </c:pt>
                      <c:pt idx="8">
                        <c:v>0.20987654320987653</c:v>
                      </c:pt>
                      <c:pt idx="9">
                        <c:v>0.16049382716049382</c:v>
                      </c:pt>
                      <c:pt idx="10">
                        <c:v>0.25311203319502074</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B353-4BFD-BE56-5420229F9F6E}"/>
                  </c:ext>
                </c:extLst>
              </c15:ser>
            </c15:filteredBarSeries>
            <c15:filteredBarSeries>
              <c15:ser>
                <c:idx val="4"/>
                <c:order val="4"/>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Statements'!$H$7</c15:sqref>
                        </c15:formulaRef>
                      </c:ext>
                    </c:extLst>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Statements'!$C$8:$C$18</c15:sqref>
                        </c15:formulaRef>
                      </c:ext>
                    </c:extLst>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Statements'!$H$8:$H$18</c15:sqref>
                        </c15:formulaRef>
                      </c:ext>
                    </c:extLst>
                    <c:numCache>
                      <c:formatCode>0%</c:formatCode>
                      <c:ptCount val="11"/>
                      <c:pt idx="0">
                        <c:v>8.2304526748971193E-2</c:v>
                      </c:pt>
                      <c:pt idx="1">
                        <c:v>0.12704918032786885</c:v>
                      </c:pt>
                      <c:pt idx="2">
                        <c:v>0.13877551020408163</c:v>
                      </c:pt>
                      <c:pt idx="3">
                        <c:v>7.7551020408163265E-2</c:v>
                      </c:pt>
                      <c:pt idx="4">
                        <c:v>0.14754098360655737</c:v>
                      </c:pt>
                      <c:pt idx="5">
                        <c:v>9.8360655737704916E-2</c:v>
                      </c:pt>
                      <c:pt idx="6">
                        <c:v>0.11475409836065574</c:v>
                      </c:pt>
                      <c:pt idx="7">
                        <c:v>0.13333333333333333</c:v>
                      </c:pt>
                      <c:pt idx="8">
                        <c:v>0.16049382716049382</c:v>
                      </c:pt>
                      <c:pt idx="9">
                        <c:v>0.15226337448559671</c:v>
                      </c:pt>
                      <c:pt idx="10">
                        <c:v>8.7136929460580909E-2</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B353-4BFD-BE56-5420229F9F6E}"/>
                  </c:ext>
                </c:extLst>
              </c15:ser>
            </c15:filteredBarSeries>
          </c:ext>
        </c:extLst>
      </c:barChart>
      <c:catAx>
        <c:axId val="123665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36658111"/>
        <c:crosses val="autoZero"/>
        <c:auto val="1"/>
        <c:lblAlgn val="ctr"/>
        <c:lblOffset val="100"/>
        <c:noMultiLvlLbl val="0"/>
      </c:catAx>
      <c:valAx>
        <c:axId val="1236658111"/>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656863"/>
        <c:crosses val="autoZero"/>
        <c:crossBetween val="between"/>
      </c:valAx>
      <c:spPr>
        <a:noFill/>
        <a:ln>
          <a:noFill/>
        </a:ln>
        <a:effectLst/>
      </c:spPr>
    </c:plotArea>
    <c:legend>
      <c:legendPos val="t"/>
      <c:layout>
        <c:manualLayout>
          <c:xMode val="edge"/>
          <c:yMode val="edge"/>
          <c:x val="0.32694403497336405"/>
          <c:y val="6.0506394739780173E-2"/>
          <c:w val="0.3217478063803309"/>
          <c:h val="3.18184031679141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'Agreement Statements'!$D$7</c:f>
              <c:strCache>
                <c:ptCount val="1"/>
                <c:pt idx="0">
                  <c:v>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'Agreement Statements'!$C$8:$C$18</c:f>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f>'Agreement Statements'!$D$8:$D$18</c:f>
              <c:numCache>
                <c:formatCode>0%</c:formatCode>
                <c:ptCount val="11"/>
                <c:pt idx="0">
                  <c:v>0.12757201646090535</c:v>
                </c:pt>
                <c:pt idx="1">
                  <c:v>8.1967213114754092E-2</c:v>
                </c:pt>
                <c:pt idx="2">
                  <c:v>0.10612244897959183</c:v>
                </c:pt>
                <c:pt idx="3">
                  <c:v>0.2</c:v>
                </c:pt>
                <c:pt idx="4">
                  <c:v>0.12295081967213115</c:v>
                </c:pt>
                <c:pt idx="5">
                  <c:v>0.1598360655737705</c:v>
                </c:pt>
                <c:pt idx="6">
                  <c:v>0.13524590163934427</c:v>
                </c:pt>
                <c:pt idx="7">
                  <c:v>0.11666666666666667</c:v>
                </c:pt>
                <c:pt idx="8">
                  <c:v>0.102880658436214</c:v>
                </c:pt>
                <c:pt idx="9">
                  <c:v>0.1111111111111111</c:v>
                </c:pt>
                <c:pt idx="10">
                  <c:v>0.22821576763485477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692B-4A20-8DF2-9FB6EA24954B}"/>
            </c:ext>
          </c:extLst>
        </c:ser>
        <c:ser>
          <c:idx val="1"/>
          <c:order val="1"/>
          <c:tx>
            <c:strRef>
              <c:f>'Agreement Statements'!$E$7</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'Agreement Statements'!$C$8:$C$18</c:f>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f>'Agreement Statements'!$E$8:$E$18</c:f>
              <c:numCache>
                <c:formatCode>0%</c:formatCode>
                <c:ptCount val="11"/>
                <c:pt idx="0">
                  <c:v>0.17695473251028807</c:v>
                </c:pt>
                <c:pt idx="1">
                  <c:v>8.6065573770491802E-2</c:v>
                </c:pt>
                <c:pt idx="2">
                  <c:v>9.3877551020408165E-2</c:v>
                </c:pt>
                <c:pt idx="3">
                  <c:v>8.1632653061224483E-2</c:v>
                </c:pt>
                <c:pt idx="4">
                  <c:v>9.0163934426229511E-2</c:v>
                </c:pt>
                <c:pt idx="5">
                  <c:v>5.737704918032787E-2</c:v>
                </c:pt>
                <c:pt idx="6">
                  <c:v>7.7868852459016397E-2</c:v>
                </c:pt>
                <c:pt idx="7">
                  <c:v>7.0833333333333331E-2</c:v>
                </c:pt>
                <c:pt idx="8">
                  <c:v>5.3497942386831275E-2</c:v>
                </c:pt>
                <c:pt idx="9">
                  <c:v>7.8189300411522639E-2</c:v>
                </c:pt>
                <c:pt idx="10">
                  <c:v>0.1037344398340249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692B-4A20-8DF2-9FB6EA24954B}"/>
            </c:ext>
          </c:extLst>
        </c:ser>
        <c:dLbls>
          <c:dLblPos val="ctr"/>
          <c:showLegendKey val="0"/>
          <c:showVal val="1"/>
          <c:showCatName val="0"/>
          <c:showSerName val="0"/>
          <c:showPercent val="0"/>
          <c:showBubbleSize val="0"/>
        </c:dLbls>
        <c:gapWidth val="150"/>
        <c:overlap val="100"/>
        <c:axId val="1236656863"/>
        <c:axId val="1236658111"/>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filteredBarSeries>
              <c15:ser>
                <c:idx val="2"/>
                <c:order val="2"/>
                <c:tx>
                  <c:strRef>
                    <c:extLst xmlns:mc="http://schemas.openxmlformats.org/markup-compatibility/2006" xmlns:c14="http://schemas.microsoft.com/office/drawing/2007/8/2/chart" xmlns:c16="http://schemas.microsoft.com/office/drawing/2014/chart">
                      <c:ext uri="{02D57815-91ED-43cb-92C2-25804820EDAC}">
                        <c15:formulaRef>
                          <c15:sqref>'Agreement Statements'!$F$7</c15:sqref>
                        </c15:formulaRef>
                      </c:ext>
                    </c:extLst>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mc="http://schemas.openxmlformats.org/markup-compatibility/2006" xmlns:c14="http://schemas.microsoft.com/office/drawing/2007/8/2/chart" xmlns:c16="http://schemas.microsoft.com/office/drawing/2014/chart">
                      <c:ext uri="{02D57815-91ED-43cb-92C2-25804820EDAC}">
                        <c15:formulaRef>
                          <c15:sqref>'Agreement Statements'!$C$8:$C$18</c15:sqref>
                        </c15:formulaRef>
                      </c:ext>
                    </c:extLst>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extLst xmlns:mc="http://schemas.openxmlformats.org/markup-compatibility/2006" xmlns:c14="http://schemas.microsoft.com/office/drawing/2007/8/2/chart" xmlns:c16="http://schemas.microsoft.com/office/drawing/2014/chart">
                      <c:ext uri="{02D57815-91ED-43cb-92C2-25804820EDAC}">
                        <c15:formulaRef>
                          <c15:sqref>'Agreement Statements'!$F$8:$F$18</c15:sqref>
                        </c15:formulaRef>
                      </c:ext>
                    </c:extLst>
                    <c:numCache>
                      <c:formatCode>0%</c:formatCode>
                      <c:ptCount val="11"/>
                      <c:pt idx="0">
                        <c:v>0.23868312757201646</c:v>
                      </c:pt>
                      <c:pt idx="1">
                        <c:v>0.1721311475409836</c:v>
                      </c:pt>
                      <c:pt idx="2">
                        <c:v>0.17142857142857143</c:v>
                      </c:pt>
                      <c:pt idx="3">
                        <c:v>0.13877551020408163</c:v>
                      </c:pt>
                      <c:pt idx="4">
                        <c:v>0.12295081967213115</c:v>
                      </c:pt>
                      <c:pt idx="5">
                        <c:v>0.15163934426229508</c:v>
                      </c:pt>
                      <c:pt idx="6">
                        <c:v>0.1721311475409836</c:v>
                      </c:pt>
                      <c:pt idx="7">
                        <c:v>0.12916666666666668</c:v>
                      </c:pt>
                      <c:pt idx="8">
                        <c:v>0.1111111111111111</c:v>
                      </c:pt>
                      <c:pt idx="9">
                        <c:v>0.11522633744855967</c:v>
                      </c:pt>
                      <c:pt idx="10">
                        <c:v>0.16597510373443983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692B-4A20-8DF2-9FB6EA24954B}"/>
                  </c:ext>
                </c:extLst>
              </c15:ser>
            </c15:filteredBarSeries>
            <c15:filteredBarSeries>
              <c15:ser>
                <c:idx val="3"/>
                <c:order val="3"/>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Statements'!$G$7</c15:sqref>
                        </c15:formulaRef>
                      </c:ext>
                    </c:extLst>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Statements'!$C$8:$C$18</c15:sqref>
                        </c15:formulaRef>
                      </c:ext>
                    </c:extLst>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Statements'!$G$8:$G$18</c15:sqref>
                        </c15:formulaRef>
                      </c:ext>
                    </c:extLst>
                    <c:numCache>
                      <c:formatCode>0%</c:formatCode>
                      <c:ptCount val="11"/>
                      <c:pt idx="0">
                        <c:v>0.17695473251028807</c:v>
                      </c:pt>
                      <c:pt idx="1">
                        <c:v>0.24590163934426229</c:v>
                      </c:pt>
                      <c:pt idx="2">
                        <c:v>0.17551020408163265</c:v>
                      </c:pt>
                      <c:pt idx="3">
                        <c:v>0.20408163265306123</c:v>
                      </c:pt>
                      <c:pt idx="4">
                        <c:v>0.14754098360655737</c:v>
                      </c:pt>
                      <c:pt idx="5">
                        <c:v>0.22540983606557377</c:v>
                      </c:pt>
                      <c:pt idx="6">
                        <c:v>0.21311475409836064</c:v>
                      </c:pt>
                      <c:pt idx="7">
                        <c:v>0.29583333333333334</c:v>
                      </c:pt>
                      <c:pt idx="8">
                        <c:v>0.20987654320987653</c:v>
                      </c:pt>
                      <c:pt idx="9">
                        <c:v>0.16049382716049382</c:v>
                      </c:pt>
                      <c:pt idx="10">
                        <c:v>0.25311203319502074</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692B-4A20-8DF2-9FB6EA24954B}"/>
                  </c:ext>
                </c:extLst>
              </c15:ser>
            </c15:filteredBarSeries>
            <c15:filteredBarSeries>
              <c15:ser>
                <c:idx val="4"/>
                <c:order val="4"/>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Statements'!$H$7</c15:sqref>
                        </c15:formulaRef>
                      </c:ext>
                    </c:extLst>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Statements'!$C$8:$C$18</c15:sqref>
                        </c15:formulaRef>
                      </c:ext>
                    </c:extLst>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Statements'!$H$8:$H$18</c15:sqref>
                        </c15:formulaRef>
                      </c:ext>
                    </c:extLst>
                    <c:numCache>
                      <c:formatCode>0%</c:formatCode>
                      <c:ptCount val="11"/>
                      <c:pt idx="0">
                        <c:v>8.2304526748971193E-2</c:v>
                      </c:pt>
                      <c:pt idx="1">
                        <c:v>0.12704918032786885</c:v>
                      </c:pt>
                      <c:pt idx="2">
                        <c:v>0.13877551020408163</c:v>
                      </c:pt>
                      <c:pt idx="3">
                        <c:v>7.7551020408163265E-2</c:v>
                      </c:pt>
                      <c:pt idx="4">
                        <c:v>0.14754098360655737</c:v>
                      </c:pt>
                      <c:pt idx="5">
                        <c:v>9.8360655737704916E-2</c:v>
                      </c:pt>
                      <c:pt idx="6">
                        <c:v>0.11475409836065574</c:v>
                      </c:pt>
                      <c:pt idx="7">
                        <c:v>0.13333333333333333</c:v>
                      </c:pt>
                      <c:pt idx="8">
                        <c:v>0.16049382716049382</c:v>
                      </c:pt>
                      <c:pt idx="9">
                        <c:v>0.15226337448559671</c:v>
                      </c:pt>
                      <c:pt idx="10">
                        <c:v>8.7136929460580909E-2</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692B-4A20-8DF2-9FB6EA24954B}"/>
                  </c:ext>
                </c:extLst>
              </c15:ser>
            </c15:filteredBarSeries>
            <c15:filteredBarSeries>
              <c15:ser>
                <c:idx val="5"/>
                <c:order val="5"/>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Statements'!$I$7</c15:sqref>
                        </c15:formulaRef>
                      </c:ext>
                    </c:extLst>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Statements'!$C$8:$C$18</c15:sqref>
                        </c15:formulaRef>
                      </c:ext>
                    </c:extLst>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Statements'!$I$8:$I$18</c15:sqref>
                        </c15:formulaRef>
                      </c:ext>
                    </c:extLst>
                    <c:numCache>
                      <c:formatCode>0%</c:formatCode>
                      <c:ptCount val="11"/>
                      <c:pt idx="0">
                        <c:v>5.3497942386831275E-2</c:v>
                      </c:pt>
                      <c:pt idx="1">
                        <c:v>9.4262295081967207E-2</c:v>
                      </c:pt>
                      <c:pt idx="2">
                        <c:v>0.10204081632653061</c:v>
                      </c:pt>
                      <c:pt idx="3">
                        <c:v>8.1632653061224483E-2</c:v>
                      </c:pt>
                      <c:pt idx="4">
                        <c:v>9.4262295081967207E-2</c:v>
                      </c:pt>
                      <c:pt idx="5">
                        <c:v>0.13524590163934427</c:v>
                      </c:pt>
                      <c:pt idx="6">
                        <c:v>0.10245901639344263</c:v>
                      </c:pt>
                      <c:pt idx="7">
                        <c:v>7.9166666666666663E-2</c:v>
                      </c:pt>
                      <c:pt idx="8">
                        <c:v>0.1440329218106996</c:v>
                      </c:pt>
                      <c:pt idx="9">
                        <c:v>0.12757201646090535</c:v>
                      </c:pt>
                      <c:pt idx="10">
                        <c:v>5.3941908713692949E-2</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692B-4A20-8DF2-9FB6EA24954B}"/>
                  </c:ext>
                </c:extLst>
              </c15:ser>
            </c15:filteredBarSeries>
            <c15:filteredBarSeries>
              <c15:ser>
                <c:idx val="6"/>
                <c:order val="6"/>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Statements'!$J$7</c15:sqref>
                        </c15:formulaRef>
                      </c:ext>
                    </c:extLst>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Statements'!$C$8:$C$18</c15:sqref>
                        </c15:formulaRef>
                      </c:ext>
                    </c:extLst>
                    <c:strCache>
                      <c:ptCount val="11"/>
                      <c:pt idx="0">
                        <c:v>Medway is a diverse community</c:v>
                      </c:pt>
                      <c:pt idx="1">
                        <c:v>Medway is an equitable community</c:v>
                      </c:pt>
                      <c:pt idx="2">
                        <c:v>Medway is an inclusive community</c:v>
                      </c:pt>
                      <c:pt idx="3">
                        <c:v>Medway is able to attract, hire, and retain talent of all backgrounds and cultures</c:v>
                      </c:pt>
                      <c:pt idx="4">
                        <c:v>Medway is an attractive place to live and work for people of all backgrounds and cultures</c:v>
                      </c:pt>
                      <c:pt idx="5">
                        <c:v>When making decisions, the Town of Medway proactively considers all of its residents (including me and people like me)</c:v>
                      </c:pt>
                      <c:pt idx="6">
                        <c:v>Differences are welcomed and celebrated in Medway</c:v>
                      </c:pt>
                      <c:pt idx="7">
                        <c:v>I know how to bring about the changes I want to see in Medway</c:v>
                      </c:pt>
                      <c:pt idx="8">
                        <c:v>I feel comfortable talking about diversity and race in Medway</c:v>
                      </c:pt>
                      <c:pt idx="9">
                        <c:v>I feel comfortable expressing myself fully (including my beliefs, identity, and culture)</c:v>
                      </c:pt>
                      <c:pt idx="10">
                        <c:v>Conversations in the community about diversity, equity, and inclusion are respectful and productive</c:v>
                      </c:pt>
                    </c:strCache>
                  </c:str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'Agreement Statements'!$J$8:$J$18</c15:sqref>
                        </c15:formulaRef>
                      </c:ext>
                    </c:extLst>
                    <c:numCache>
                      <c:formatCode>0%</c:formatCode>
                      <c:ptCount val="11"/>
                      <c:pt idx="0">
                        <c:v>0.1440329218106996</c:v>
                      </c:pt>
                      <c:pt idx="1">
                        <c:v>0.19262295081967212</c:v>
                      </c:pt>
                      <c:pt idx="2">
                        <c:v>0.21224489795918366</c:v>
                      </c:pt>
                      <c:pt idx="3">
                        <c:v>0.21632653061224491</c:v>
                      </c:pt>
                      <c:pt idx="4">
                        <c:v>0.27459016393442626</c:v>
                      </c:pt>
                      <c:pt idx="5">
                        <c:v>0.1721311475409836</c:v>
                      </c:pt>
                      <c:pt idx="6">
                        <c:v>0.18442622950819673</c:v>
                      </c:pt>
                      <c:pt idx="7">
                        <c:v>0.17499999999999999</c:v>
                      </c:pt>
                      <c:pt idx="8">
                        <c:v>0.21810699588477367</c:v>
                      </c:pt>
                      <c:pt idx="9">
                        <c:v>0.2551440329218107</c:v>
                      </c:pt>
                      <c:pt idx="10">
                        <c:v>0.1078838174273859</c:v>
                      </c:pt>
                    </c:numCache>
                  </c:numRef>
                </c:val>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692B-4A20-8DF2-9FB6EA24954B}"/>
                  </c:ext>
                </c:extLst>
              </c15:ser>
            </c15:filteredBarSeries>
          </c:ext>
        </c:extLst>
      </c:barChart>
      <c:catAx>
        <c:axId val="123665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36658111"/>
        <c:crosses val="autoZero"/>
        <c:auto val="1"/>
        <c:lblAlgn val="ctr"/>
        <c:lblOffset val="100"/>
        <c:noMultiLvlLbl val="0"/>
      </c:catAx>
      <c:valAx>
        <c:axId val="1236658111"/>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656863"/>
        <c:crosses val="autoZero"/>
        <c:crossBetween val="between"/>
      </c:valAx>
      <c:spPr>
        <a:noFill/>
        <a:ln>
          <a:noFill/>
        </a:ln>
        <a:effectLst/>
      </c:spPr>
    </c:plotArea>
    <c:legend>
      <c:legendPos val="t"/>
      <c:layout>
        <c:manualLayout>
          <c:xMode val="edge"/>
          <c:yMode val="edge"/>
          <c:x val="0.32694403497336405"/>
          <c:y val="6.0506394739780173E-2"/>
          <c:w val="0.3217478063803309"/>
          <c:h val="3.18184031679141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showLegendKey val="0"/>
            <c:showVal val="1"/>
            <c:showCatName val="0"/>
            <c:showSerName val="0"/>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Sheet1!$A$2:$A$9</c:f>
              <c:strCache>
                <c:ptCount val="8"/>
                <c:pt idx="0">
                  <c:v>19-24</c:v>
                </c:pt>
                <c:pt idx="1">
                  <c:v>25-34</c:v>
                </c:pt>
                <c:pt idx="2">
                  <c:v>35-44</c:v>
                </c:pt>
                <c:pt idx="3">
                  <c:v>45-59</c:v>
                </c:pt>
                <c:pt idx="4">
                  <c:v>60-74</c:v>
                </c:pt>
                <c:pt idx="5">
                  <c:v>75 or older</c:v>
                </c:pt>
                <c:pt idx="6">
                  <c:v>Prefer not to answer</c:v>
                </c:pt>
                <c:pt idx="7">
                  <c:v>Under 18</c:v>
                </c:pt>
              </c:strCache>
            </c:strRef>
          </c:cat>
          <c:val>
            <c:numRef>
              <c:f>Sheet1!$B$2:$B$9</c:f>
              <c:numCache>
                <c:formatCode>0%</c:formatCode>
                <c:ptCount val="8"/>
                <c:pt idx="0">
                  <c:v>2.0576131687239999E-2</c:v>
                </c:pt>
                <c:pt idx="1">
                  <c:v>5.3497942386829998E-2</c:v>
                </c:pt>
                <c:pt idx="2">
                  <c:v>0.36625514403289999</c:v>
                </c:pt>
                <c:pt idx="3">
                  <c:v>0.38271604938269999</c:v>
                </c:pt>
                <c:pt idx="4">
                  <c:v>9.8765432098770006E-2</c:v>
                </c:pt>
                <c:pt idx="5">
                  <c:v>1.646090534979E-2</c:v>
                </c:pt>
                <c:pt idx="6">
                  <c:v>2.0576131687239999E-2</c:v>
                </c:pt>
                <c:pt idx="7">
                  <c:v>4.1152263374490003E-2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23-49A1-8886-BDD20C8684DC}"/>
            </c:ext>
          </c:extLst>
        </c:ser>
        <c:ser>
          <c:idx val="1"/>
          <c:order val="1"/>
          <c:tx>
            <c:strRef>
              <c:f>Sheet1!$C$1</c:f>
              <c:strCache>
                <c:ptCount val="1"/>
                <c:pt idx="0">
                  <c:v>  </c:v>
                </c:pt>
              </c:strCache>
            </c:strRef>
          </c:tx>
          <c:spPr>
            <a:solidFill>
              <a:schemeClr val="accent2"/>
            </a:solidFill>
            <a:ln>
              <a:noFill/>
            </a:ln>
            <a:effectLst/>
          </c:spPr>
          <c:invertIfNegative val="0"/>
          <c:dLbls>
            <c:spPr>
              <a:noFill/>
              <a:ln>
                <a:noFill/>
              </a:ln>
              <a:effectLst/>
            </c:spPr>
            <c:showLegendKey val="1"/>
            <c:showVal val="1"/>
            <c:showCatName val="1"/>
            <c:showSerName val="1"/>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Sheet1!$A$2:$A$9</c:f>
              <c:strCache>
                <c:ptCount val="8"/>
                <c:pt idx="0">
                  <c:v>19-24</c:v>
                </c:pt>
                <c:pt idx="1">
                  <c:v>25-34</c:v>
                </c:pt>
                <c:pt idx="2">
                  <c:v>35-44</c:v>
                </c:pt>
                <c:pt idx="3">
                  <c:v>45-59</c:v>
                </c:pt>
                <c:pt idx="4">
                  <c:v>60-74</c:v>
                </c:pt>
                <c:pt idx="5">
                  <c:v>75 or older</c:v>
                </c:pt>
                <c:pt idx="6">
                  <c:v>Prefer not to answer</c:v>
                </c:pt>
                <c:pt idx="7">
                  <c:v>Under 18</c:v>
                </c:pt>
              </c:strCache>
            </c:strRef>
          </c:cat>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23-49A1-8886-BDD20C8684DC}"/>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2"/>
        <c:crosses val="autoZero"/>
        <c:auto val="1"/>
        <c:lblAlgn val="ctr"/>
        <c:lblOffset val="100"/>
        <c:noMultiLvlLbl val="0"/>
      </c:catAx>
      <c:valAx>
        <c:axId val="2"/>
        <c:scaling>
          <c:orientation val="minMax"/>
        </c:scaling>
        <c:delete val="0"/>
        <c:axPos val="l"/>
        <c:numFmt formatCode="0%"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1"/>
        <c:crosses val="autoZero"/>
        <c:crossBetween val="between"/>
      </c:valAx>
    </c:plotArea>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showLegendKey val="0"/>
            <c:showVal val="1"/>
            <c:showCatName val="0"/>
            <c:showSerName val="0"/>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Sheet1!$A$2:$A$6</c:f>
              <c:strCache>
                <c:ptCount val="5"/>
                <c:pt idx="0">
                  <c:v>Female</c:v>
                </c:pt>
                <c:pt idx="1">
                  <c:v>Male</c:v>
                </c:pt>
                <c:pt idx="2">
                  <c:v>Non-Binary</c:v>
                </c:pt>
                <c:pt idx="3">
                  <c:v>Prefer not to answer</c:v>
                </c:pt>
                <c:pt idx="4">
                  <c:v>Transgender</c:v>
                </c:pt>
              </c:strCache>
            </c:strRef>
          </c:cat>
          <c:val>
            <c:numRef>
              <c:f>Sheet1!$B$2:$B$6</c:f>
              <c:numCache>
                <c:formatCode>0%</c:formatCode>
                <c:ptCount val="5"/>
                <c:pt idx="0">
                  <c:v>0.55967078189300001</c:v>
                </c:pt>
                <c:pt idx="1">
                  <c:v>0.34156378600819998</c:v>
                </c:pt>
                <c:pt idx="2">
                  <c:v>8.2304526748970003E-3</c:v>
                </c:pt>
                <c:pt idx="3">
                  <c:v>8.6419753086419998E-2</c:v>
                </c:pt>
                <c:pt idx="4">
                  <c:v>4.1152263374489998E-3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17-456D-8A18-FF783F45C0B1}"/>
            </c:ext>
          </c:extLst>
        </c:ser>
        <c:ser>
          <c:idx val="1"/>
          <c:order val="1"/>
          <c:tx>
            <c:strRef>
              <c:f>Sheet1!$C$1</c:f>
              <c:strCache>
                <c:ptCount val="1"/>
                <c:pt idx="0">
                  <c:v>  </c:v>
                </c:pt>
              </c:strCache>
            </c:strRef>
          </c:tx>
          <c:spPr>
            <a:solidFill>
              <a:schemeClr val="accent2"/>
            </a:solidFill>
            <a:ln>
              <a:noFill/>
            </a:ln>
            <a:effectLst/>
          </c:spPr>
          <c:invertIfNegative val="0"/>
          <c:dLbls>
            <c:spPr>
              <a:noFill/>
              <a:ln>
                <a:noFill/>
              </a:ln>
              <a:effectLst/>
            </c:spPr>
            <c:showLegendKey val="1"/>
            <c:showVal val="1"/>
            <c:showCatName val="1"/>
            <c:showSerName val="1"/>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Sheet1!$A$2:$A$6</c:f>
              <c:strCache>
                <c:ptCount val="5"/>
                <c:pt idx="0">
                  <c:v>Female</c:v>
                </c:pt>
                <c:pt idx="1">
                  <c:v>Male</c:v>
                </c:pt>
                <c:pt idx="2">
                  <c:v>Non-Binary</c:v>
                </c:pt>
                <c:pt idx="3">
                  <c:v>Prefer not to answer</c:v>
                </c:pt>
                <c:pt idx="4">
                  <c:v>Transgender</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17-456D-8A18-FF783F45C0B1}"/>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2"/>
        <c:crosses val="autoZero"/>
        <c:auto val="1"/>
        <c:lblAlgn val="ctr"/>
        <c:lblOffset val="100"/>
        <c:noMultiLvlLbl val="0"/>
      </c:catAx>
      <c:valAx>
        <c:axId val="2"/>
        <c:scaling>
          <c:orientation val="minMax"/>
        </c:scaling>
        <c:delete val="0"/>
        <c:axPos val="l"/>
        <c:numFmt formatCode="0%"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1"/>
        <c:crosses val="autoZero"/>
        <c:crossBetween val="between"/>
      </c:valAx>
    </c:plotArea>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showLegendKey val="0"/>
            <c:showVal val="1"/>
            <c:showCatName val="0"/>
            <c:showSerName val="0"/>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Heterosexual</c:v>
                </c:pt>
                <c:pt idx="1">
                  <c:v>Gay / Lesbian / Bisexual</c:v>
                </c:pt>
                <c:pt idx="2">
                  <c:v>Prefer Not to Answer</c:v>
                </c:pt>
              </c:strCache>
            </c:strRef>
          </c:cat>
          <c:val>
            <c:numRef>
              <c:f>Sheet1!$B$2:$B$4</c:f>
              <c:numCache>
                <c:formatCode>0%</c:formatCode>
                <c:ptCount val="3"/>
                <c:pt idx="0">
                  <c:v>0.75518672199170001</c:v>
                </c:pt>
                <c:pt idx="1">
                  <c:v>6.2240663900409998E-2</c:v>
                </c:pt>
                <c:pt idx="2">
                  <c:v>0.18257261410789999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AF-4B48-ACD7-D74A98F0BFD2}"/>
            </c:ext>
          </c:extLst>
        </c:ser>
        <c:ser>
          <c:idx val="1"/>
          <c:order val="1"/>
          <c:tx>
            <c:strRef>
              <c:f>Sheet1!$C$1</c:f>
              <c:strCache>
                <c:ptCount val="1"/>
                <c:pt idx="0">
                  <c:v>  </c:v>
                </c:pt>
              </c:strCache>
            </c:strRef>
          </c:tx>
          <c:spPr>
            <a:solidFill>
              <a:schemeClr val="accent2"/>
            </a:solidFill>
            <a:ln>
              <a:noFill/>
            </a:ln>
            <a:effectLst/>
          </c:spPr>
          <c:invertIfNegative val="0"/>
          <c:dLbls>
            <c:spPr>
              <a:noFill/>
              <a:ln>
                <a:noFill/>
              </a:ln>
              <a:effectLst/>
            </c:spPr>
            <c:showLegendKey val="1"/>
            <c:showVal val="1"/>
            <c:showCatName val="1"/>
            <c:showSerName val="1"/>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Sheet1!$A$2:$A$4</c:f>
              <c:strCache>
                <c:ptCount val="3"/>
                <c:pt idx="0">
                  <c:v>Heterosexual</c:v>
                </c:pt>
                <c:pt idx="1">
                  <c:v>Gay / Lesbian / Bisexual</c:v>
                </c:pt>
                <c:pt idx="2">
                  <c:v>Prefer Not to Answer</c:v>
                </c:pt>
              </c:strCache>
            </c:strRef>
          </c:cat>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AF-4B48-ACD7-D74A98F0BFD2}"/>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2"/>
        <c:crosses val="autoZero"/>
        <c:auto val="1"/>
        <c:lblAlgn val="ctr"/>
        <c:lblOffset val="100"/>
        <c:noMultiLvlLbl val="0"/>
      </c:catAx>
      <c:valAx>
        <c:axId val="2"/>
        <c:scaling>
          <c:orientation val="minMax"/>
        </c:scaling>
        <c:delete val="0"/>
        <c:axPos val="l"/>
        <c:numFmt formatCode="0%"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1"/>
        <c:crosses val="autoZero"/>
        <c:crossBetween val="between"/>
      </c:valAx>
    </c:plotArea>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showLegendKey val="0"/>
            <c:showVal val="1"/>
            <c:showCatName val="0"/>
            <c:showSerName val="0"/>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Sheet1!$A$2:$A$6</c:f>
              <c:strCache>
                <c:ptCount val="5"/>
                <c:pt idx="0">
                  <c:v>American Indian or Alaskan Native</c:v>
                </c:pt>
                <c:pt idx="1">
                  <c:v>Asian</c:v>
                </c:pt>
                <c:pt idx="2">
                  <c:v>Black or African-American</c:v>
                </c:pt>
                <c:pt idx="3">
                  <c:v>Prefer not to answer</c:v>
                </c:pt>
                <c:pt idx="4">
                  <c:v>White</c:v>
                </c:pt>
              </c:strCache>
            </c:strRef>
          </c:cat>
          <c:val>
            <c:numRef>
              <c:f>Sheet1!$B$2:$B$6</c:f>
              <c:numCache>
                <c:formatCode>0%</c:formatCode>
                <c:ptCount val="5"/>
                <c:pt idx="0">
                  <c:v>1.2500000000000001E-2</c:v>
                </c:pt>
                <c:pt idx="1">
                  <c:v>6.25E-2</c:v>
                </c:pt>
                <c:pt idx="2">
                  <c:v>0.05</c:v>
                </c:pt>
                <c:pt idx="3">
                  <c:v>0.2041666666667</c:v>
                </c:pt>
                <c:pt idx="4">
                  <c:v>0.67083333333329997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98-4A16-A862-57032929A8BF}"/>
            </c:ext>
          </c:extLst>
        </c:ser>
        <c:ser>
          <c:idx val="1"/>
          <c:order val="1"/>
          <c:tx>
            <c:strRef>
              <c:f>Sheet1!$C$1</c:f>
              <c:strCache>
                <c:ptCount val="1"/>
                <c:pt idx="0">
                  <c:v>  </c:v>
                </c:pt>
              </c:strCache>
            </c:strRef>
          </c:tx>
          <c:spPr>
            <a:solidFill>
              <a:schemeClr val="accent2"/>
            </a:solidFill>
            <a:ln>
              <a:noFill/>
            </a:ln>
            <a:effectLst/>
          </c:spPr>
          <c:invertIfNegative val="0"/>
          <c:dLbls>
            <c:spPr>
              <a:noFill/>
              <a:ln>
                <a:noFill/>
              </a:ln>
              <a:effectLst/>
            </c:spPr>
            <c:showLegendKey val="1"/>
            <c:showVal val="1"/>
            <c:showCatName val="1"/>
            <c:showSerName val="1"/>
            <c:showPercent val="1"/>
            <c:showBubbleSize val="1"/>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Sheet1!$A$2:$A$6</c:f>
              <c:strCache>
                <c:ptCount val="5"/>
                <c:pt idx="0">
                  <c:v>American Indian or Alaskan Native</c:v>
                </c:pt>
                <c:pt idx="1">
                  <c:v>Asian</c:v>
                </c:pt>
                <c:pt idx="2">
                  <c:v>Black or African-American</c:v>
                </c:pt>
                <c:pt idx="3">
                  <c:v>Prefer not to answer</c:v>
                </c:pt>
                <c:pt idx="4">
                  <c:v>White</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98-4A16-A862-57032929A8BF}"/>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2"/>
        <c:crosses val="autoZero"/>
        <c:auto val="1"/>
        <c:lblAlgn val="ctr"/>
        <c:lblOffset val="100"/>
        <c:noMultiLvlLbl val="0"/>
      </c:catAx>
      <c:valAx>
        <c:axId val="2"/>
        <c:scaling>
          <c:orientation val="minMax"/>
        </c:scaling>
        <c:delete val="0"/>
        <c:axPos val="l"/>
        <c:numFmt formatCode="0%"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rgbClr val="595959"/>
                </a:solidFill>
                <a:latin typeface="Open Sans"/>
                <a:ea typeface="+mn-ea"/>
                <a:cs typeface="+mn-cs"/>
              </a:defRPr>
            </a:pPr>
            <a:endParaRPr lang="en-US"/>
          </a:p>
        </c:txPr>
        <c:crossAx val="1"/>
        <c:crosses val="autoZero"/>
        <c:crossBetween val="between"/>
      </c:valAx>
    </c:plotArea>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62478-DEB4-7342-9534-9536063DB10A}"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C16BE-B3A8-7E45-8C93-954F3B1C7162}" type="slidenum">
              <a:rPr lang="en-US" smtClean="0"/>
              <a:t>‹#›</a:t>
            </a:fld>
            <a:endParaRPr lang="en-US"/>
          </a:p>
        </p:txBody>
      </p:sp>
    </p:spTree>
    <p:extLst>
      <p:ext uri="{BB962C8B-B14F-4D97-AF65-F5344CB8AC3E}">
        <p14:creationId xmlns:p14="http://schemas.microsoft.com/office/powerpoint/2010/main" val="194006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31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53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45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71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256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58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11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37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813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396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29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064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904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203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37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49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timeline with corrected dates and repost image.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29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84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42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67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6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C16BE-B3A8-7E45-8C93-954F3B1C7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0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C6B7-EDC7-42C1-8EDE-9243333339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531BB4-B313-4D8A-BD08-B83232173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B7AA6-3C50-4260-B427-854CE079B8B7}"/>
              </a:ext>
            </a:extLst>
          </p:cNvPr>
          <p:cNvSpPr>
            <a:spLocks noGrp="1"/>
          </p:cNvSpPr>
          <p:nvPr>
            <p:ph type="dt" sz="half" idx="10"/>
          </p:nvPr>
        </p:nvSpPr>
        <p:spPr/>
        <p:txBody>
          <a:bodyPr/>
          <a:lstStyle/>
          <a:p>
            <a:fld id="{85E6084E-73C6-4E13-8287-767F91A6B798}" type="datetimeFigureOut">
              <a:rPr lang="en-US" smtClean="0"/>
              <a:t>11/9/2022</a:t>
            </a:fld>
            <a:endParaRPr lang="en-US"/>
          </a:p>
        </p:txBody>
      </p:sp>
      <p:sp>
        <p:nvSpPr>
          <p:cNvPr id="5" name="Footer Placeholder 4">
            <a:extLst>
              <a:ext uri="{FF2B5EF4-FFF2-40B4-BE49-F238E27FC236}">
                <a16:creationId xmlns:a16="http://schemas.microsoft.com/office/drawing/2014/main" id="{2071FE09-A697-4226-B56A-E1973705A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ACA57-B78D-4225-8766-EC7721D4DC71}"/>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176418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8C96-9A8E-45B3-A35C-7DD93AD4B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BF5341-DD36-4804-A14D-FAF1877718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27751-B00E-4C3A-8CB6-E50A4C13E5FB}"/>
              </a:ext>
            </a:extLst>
          </p:cNvPr>
          <p:cNvSpPr>
            <a:spLocks noGrp="1"/>
          </p:cNvSpPr>
          <p:nvPr>
            <p:ph type="dt" sz="half" idx="10"/>
          </p:nvPr>
        </p:nvSpPr>
        <p:spPr/>
        <p:txBody>
          <a:bodyPr/>
          <a:lstStyle/>
          <a:p>
            <a:fld id="{85E6084E-73C6-4E13-8287-767F91A6B798}" type="datetimeFigureOut">
              <a:rPr lang="en-US" smtClean="0"/>
              <a:t>11/9/2022</a:t>
            </a:fld>
            <a:endParaRPr lang="en-US"/>
          </a:p>
        </p:txBody>
      </p:sp>
      <p:sp>
        <p:nvSpPr>
          <p:cNvPr id="5" name="Footer Placeholder 4">
            <a:extLst>
              <a:ext uri="{FF2B5EF4-FFF2-40B4-BE49-F238E27FC236}">
                <a16:creationId xmlns:a16="http://schemas.microsoft.com/office/drawing/2014/main" id="{19024597-AA67-423B-B970-20C13AA6D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E5FB2-CB74-48D8-B6A6-B73F076F949C}"/>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387728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F5618-98F7-44C9-A7BD-88663FB06D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E1E56B-6EDE-40C7-B51E-CF6C168816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ADB29-4124-4E02-851A-EE7D35714737}"/>
              </a:ext>
            </a:extLst>
          </p:cNvPr>
          <p:cNvSpPr>
            <a:spLocks noGrp="1"/>
          </p:cNvSpPr>
          <p:nvPr>
            <p:ph type="dt" sz="half" idx="10"/>
          </p:nvPr>
        </p:nvSpPr>
        <p:spPr/>
        <p:txBody>
          <a:bodyPr/>
          <a:lstStyle/>
          <a:p>
            <a:fld id="{85E6084E-73C6-4E13-8287-767F91A6B798}" type="datetimeFigureOut">
              <a:rPr lang="en-US" smtClean="0"/>
              <a:t>11/9/2022</a:t>
            </a:fld>
            <a:endParaRPr lang="en-US"/>
          </a:p>
        </p:txBody>
      </p:sp>
      <p:sp>
        <p:nvSpPr>
          <p:cNvPr id="5" name="Footer Placeholder 4">
            <a:extLst>
              <a:ext uri="{FF2B5EF4-FFF2-40B4-BE49-F238E27FC236}">
                <a16:creationId xmlns:a16="http://schemas.microsoft.com/office/drawing/2014/main" id="{48BCCDF4-B5A1-433A-85F3-97AFEA0F4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46F57-AC22-43D9-860D-63E6B16EB58F}"/>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4171976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11AD-0973-4B5A-8817-4FDC7D4D01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5B2F26-3901-44A2-A9F5-9A5AB23C5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100CEF-C829-4797-A015-3B5EB34A87FE}"/>
              </a:ext>
            </a:extLst>
          </p:cNvPr>
          <p:cNvSpPr>
            <a:spLocks noGrp="1"/>
          </p:cNvSpPr>
          <p:nvPr>
            <p:ph type="dt" sz="half" idx="10"/>
          </p:nvPr>
        </p:nvSpPr>
        <p:spPr/>
        <p:txBody>
          <a:bodyPr/>
          <a:lstStyle/>
          <a:p>
            <a:fld id="{08585580-CC8D-43B3-9941-8E66FA3C9CCE}" type="datetimeFigureOut">
              <a:rPr lang="en-US" smtClean="0"/>
              <a:t>11/9/2022</a:t>
            </a:fld>
            <a:endParaRPr lang="en-US"/>
          </a:p>
        </p:txBody>
      </p:sp>
      <p:sp>
        <p:nvSpPr>
          <p:cNvPr id="5" name="Footer Placeholder 4">
            <a:extLst>
              <a:ext uri="{FF2B5EF4-FFF2-40B4-BE49-F238E27FC236}">
                <a16:creationId xmlns:a16="http://schemas.microsoft.com/office/drawing/2014/main" id="{2F51EFA7-FC09-4918-B0BE-16F714A1F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BC746-0F74-487A-89D6-D85E8299AC72}"/>
              </a:ext>
            </a:extLst>
          </p:cNvPr>
          <p:cNvSpPr>
            <a:spLocks noGrp="1"/>
          </p:cNvSpPr>
          <p:nvPr>
            <p:ph type="sldNum" sz="quarter" idx="12"/>
          </p:nvPr>
        </p:nvSpPr>
        <p:spPr/>
        <p:txBody>
          <a:bodyPr/>
          <a:lstStyle/>
          <a:p>
            <a:fld id="{D8AB3771-BAAB-49C2-B821-B33B943E35B6}" type="slidenum">
              <a:rPr lang="en-US" smtClean="0"/>
              <a:t>‹#›</a:t>
            </a:fld>
            <a:endParaRPr lang="en-US"/>
          </a:p>
        </p:txBody>
      </p:sp>
    </p:spTree>
    <p:extLst>
      <p:ext uri="{BB962C8B-B14F-4D97-AF65-F5344CB8AC3E}">
        <p14:creationId xmlns:p14="http://schemas.microsoft.com/office/powerpoint/2010/main" val="244611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F5C9-D2C0-4B26-AC3C-9B74EFF65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0B3F75-17EC-454C-9230-F9D579C77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76F44-2B75-4814-935F-A9CD203ECFDF}"/>
              </a:ext>
            </a:extLst>
          </p:cNvPr>
          <p:cNvSpPr>
            <a:spLocks noGrp="1"/>
          </p:cNvSpPr>
          <p:nvPr>
            <p:ph type="dt" sz="half" idx="10"/>
          </p:nvPr>
        </p:nvSpPr>
        <p:spPr/>
        <p:txBody>
          <a:bodyPr/>
          <a:lstStyle/>
          <a:p>
            <a:fld id="{08585580-CC8D-43B3-9941-8E66FA3C9CCE}" type="datetimeFigureOut">
              <a:rPr lang="en-US" smtClean="0"/>
              <a:t>11/9/2022</a:t>
            </a:fld>
            <a:endParaRPr lang="en-US"/>
          </a:p>
        </p:txBody>
      </p:sp>
      <p:sp>
        <p:nvSpPr>
          <p:cNvPr id="5" name="Footer Placeholder 4">
            <a:extLst>
              <a:ext uri="{FF2B5EF4-FFF2-40B4-BE49-F238E27FC236}">
                <a16:creationId xmlns:a16="http://schemas.microsoft.com/office/drawing/2014/main" id="{713CDA7E-60C0-456B-ADFF-D3C84EB4D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6FFDE-F6AA-4FF7-AEF7-9D349E81D1DF}"/>
              </a:ext>
            </a:extLst>
          </p:cNvPr>
          <p:cNvSpPr>
            <a:spLocks noGrp="1"/>
          </p:cNvSpPr>
          <p:nvPr>
            <p:ph type="sldNum" sz="quarter" idx="12"/>
          </p:nvPr>
        </p:nvSpPr>
        <p:spPr/>
        <p:txBody>
          <a:bodyPr/>
          <a:lstStyle/>
          <a:p>
            <a:fld id="{D8AB3771-BAAB-49C2-B821-B33B943E35B6}" type="slidenum">
              <a:rPr lang="en-US" smtClean="0"/>
              <a:t>‹#›</a:t>
            </a:fld>
            <a:endParaRPr lang="en-US"/>
          </a:p>
        </p:txBody>
      </p:sp>
    </p:spTree>
    <p:extLst>
      <p:ext uri="{BB962C8B-B14F-4D97-AF65-F5344CB8AC3E}">
        <p14:creationId xmlns:p14="http://schemas.microsoft.com/office/powerpoint/2010/main" val="395168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63DB-C71B-44F9-A22B-D127210AEA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9B58BF-9F0A-4A53-83F8-09777FEF98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6EC76-54F3-4E42-AE69-4D74D5618C49}"/>
              </a:ext>
            </a:extLst>
          </p:cNvPr>
          <p:cNvSpPr>
            <a:spLocks noGrp="1"/>
          </p:cNvSpPr>
          <p:nvPr>
            <p:ph type="dt" sz="half" idx="10"/>
          </p:nvPr>
        </p:nvSpPr>
        <p:spPr/>
        <p:txBody>
          <a:bodyPr/>
          <a:lstStyle/>
          <a:p>
            <a:fld id="{08585580-CC8D-43B3-9941-8E66FA3C9CCE}" type="datetimeFigureOut">
              <a:rPr lang="en-US" smtClean="0"/>
              <a:t>11/9/2022</a:t>
            </a:fld>
            <a:endParaRPr lang="en-US"/>
          </a:p>
        </p:txBody>
      </p:sp>
      <p:sp>
        <p:nvSpPr>
          <p:cNvPr id="5" name="Footer Placeholder 4">
            <a:extLst>
              <a:ext uri="{FF2B5EF4-FFF2-40B4-BE49-F238E27FC236}">
                <a16:creationId xmlns:a16="http://schemas.microsoft.com/office/drawing/2014/main" id="{BFBA49FF-255A-44AB-9A72-AFDD4D581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16C4E-69C1-4F59-B616-3CD9BECAAF72}"/>
              </a:ext>
            </a:extLst>
          </p:cNvPr>
          <p:cNvSpPr>
            <a:spLocks noGrp="1"/>
          </p:cNvSpPr>
          <p:nvPr>
            <p:ph type="sldNum" sz="quarter" idx="12"/>
          </p:nvPr>
        </p:nvSpPr>
        <p:spPr/>
        <p:txBody>
          <a:bodyPr/>
          <a:lstStyle/>
          <a:p>
            <a:fld id="{D8AB3771-BAAB-49C2-B821-B33B943E35B6}" type="slidenum">
              <a:rPr lang="en-US" smtClean="0"/>
              <a:t>‹#›</a:t>
            </a:fld>
            <a:endParaRPr lang="en-US"/>
          </a:p>
        </p:txBody>
      </p:sp>
    </p:spTree>
    <p:extLst>
      <p:ext uri="{BB962C8B-B14F-4D97-AF65-F5344CB8AC3E}">
        <p14:creationId xmlns:p14="http://schemas.microsoft.com/office/powerpoint/2010/main" val="106931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D91F-A7DA-4238-902E-73B2720A2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C5720C-1C64-4B68-BB6F-FC8A04BCDF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302A71-A567-4C7D-A125-11E1C35BE2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D11F03-F491-432A-8D45-10C886068F03}"/>
              </a:ext>
            </a:extLst>
          </p:cNvPr>
          <p:cNvSpPr>
            <a:spLocks noGrp="1"/>
          </p:cNvSpPr>
          <p:nvPr>
            <p:ph type="dt" sz="half" idx="10"/>
          </p:nvPr>
        </p:nvSpPr>
        <p:spPr/>
        <p:txBody>
          <a:bodyPr/>
          <a:lstStyle/>
          <a:p>
            <a:fld id="{08585580-CC8D-43B3-9941-8E66FA3C9CCE}" type="datetimeFigureOut">
              <a:rPr lang="en-US" smtClean="0"/>
              <a:t>11/9/2022</a:t>
            </a:fld>
            <a:endParaRPr lang="en-US"/>
          </a:p>
        </p:txBody>
      </p:sp>
      <p:sp>
        <p:nvSpPr>
          <p:cNvPr id="6" name="Footer Placeholder 5">
            <a:extLst>
              <a:ext uri="{FF2B5EF4-FFF2-40B4-BE49-F238E27FC236}">
                <a16:creationId xmlns:a16="http://schemas.microsoft.com/office/drawing/2014/main" id="{8B22B7C5-69F9-4DC6-878A-1ADDA0ACA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B9737-BDDC-470C-9C84-33B363CCC959}"/>
              </a:ext>
            </a:extLst>
          </p:cNvPr>
          <p:cNvSpPr>
            <a:spLocks noGrp="1"/>
          </p:cNvSpPr>
          <p:nvPr>
            <p:ph type="sldNum" sz="quarter" idx="12"/>
          </p:nvPr>
        </p:nvSpPr>
        <p:spPr/>
        <p:txBody>
          <a:bodyPr/>
          <a:lstStyle/>
          <a:p>
            <a:fld id="{D8AB3771-BAAB-49C2-B821-B33B943E35B6}" type="slidenum">
              <a:rPr lang="en-US" smtClean="0"/>
              <a:t>‹#›</a:t>
            </a:fld>
            <a:endParaRPr lang="en-US"/>
          </a:p>
        </p:txBody>
      </p:sp>
    </p:spTree>
    <p:extLst>
      <p:ext uri="{BB962C8B-B14F-4D97-AF65-F5344CB8AC3E}">
        <p14:creationId xmlns:p14="http://schemas.microsoft.com/office/powerpoint/2010/main" val="4078995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B602-5672-45BD-8709-4F16837D19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10498A-91B3-467D-B5C7-FC45F7239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0F4E8-E470-4156-8394-43573C5E23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C27287-55F7-4CB8-8A88-50D44EEC6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D0F4F-C91A-44FA-963A-114A400A80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4F790A-80F3-42AF-892B-5EC8EA5C8C60}"/>
              </a:ext>
            </a:extLst>
          </p:cNvPr>
          <p:cNvSpPr>
            <a:spLocks noGrp="1"/>
          </p:cNvSpPr>
          <p:nvPr>
            <p:ph type="dt" sz="half" idx="10"/>
          </p:nvPr>
        </p:nvSpPr>
        <p:spPr/>
        <p:txBody>
          <a:bodyPr/>
          <a:lstStyle/>
          <a:p>
            <a:fld id="{08585580-CC8D-43B3-9941-8E66FA3C9CCE}" type="datetimeFigureOut">
              <a:rPr lang="en-US" smtClean="0"/>
              <a:t>11/9/2022</a:t>
            </a:fld>
            <a:endParaRPr lang="en-US"/>
          </a:p>
        </p:txBody>
      </p:sp>
      <p:sp>
        <p:nvSpPr>
          <p:cNvPr id="8" name="Footer Placeholder 7">
            <a:extLst>
              <a:ext uri="{FF2B5EF4-FFF2-40B4-BE49-F238E27FC236}">
                <a16:creationId xmlns:a16="http://schemas.microsoft.com/office/drawing/2014/main" id="{B3A2972B-5C6B-49F8-9217-F04A83A09C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D9545A-509F-4EAB-B481-16E3A046CC09}"/>
              </a:ext>
            </a:extLst>
          </p:cNvPr>
          <p:cNvSpPr>
            <a:spLocks noGrp="1"/>
          </p:cNvSpPr>
          <p:nvPr>
            <p:ph type="sldNum" sz="quarter" idx="12"/>
          </p:nvPr>
        </p:nvSpPr>
        <p:spPr/>
        <p:txBody>
          <a:bodyPr/>
          <a:lstStyle/>
          <a:p>
            <a:fld id="{D8AB3771-BAAB-49C2-B821-B33B943E35B6}" type="slidenum">
              <a:rPr lang="en-US" smtClean="0"/>
              <a:t>‹#›</a:t>
            </a:fld>
            <a:endParaRPr lang="en-US"/>
          </a:p>
        </p:txBody>
      </p:sp>
    </p:spTree>
    <p:extLst>
      <p:ext uri="{BB962C8B-B14F-4D97-AF65-F5344CB8AC3E}">
        <p14:creationId xmlns:p14="http://schemas.microsoft.com/office/powerpoint/2010/main" val="299121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BA88-F065-421A-922E-C281702F8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5FF3F2-5163-4F75-8EDD-B2E34245C091}"/>
              </a:ext>
            </a:extLst>
          </p:cNvPr>
          <p:cNvSpPr>
            <a:spLocks noGrp="1"/>
          </p:cNvSpPr>
          <p:nvPr>
            <p:ph type="dt" sz="half" idx="10"/>
          </p:nvPr>
        </p:nvSpPr>
        <p:spPr/>
        <p:txBody>
          <a:bodyPr/>
          <a:lstStyle/>
          <a:p>
            <a:fld id="{08585580-CC8D-43B3-9941-8E66FA3C9CCE}" type="datetimeFigureOut">
              <a:rPr lang="en-US" smtClean="0"/>
              <a:t>11/9/2022</a:t>
            </a:fld>
            <a:endParaRPr lang="en-US"/>
          </a:p>
        </p:txBody>
      </p:sp>
      <p:sp>
        <p:nvSpPr>
          <p:cNvPr id="4" name="Footer Placeholder 3">
            <a:extLst>
              <a:ext uri="{FF2B5EF4-FFF2-40B4-BE49-F238E27FC236}">
                <a16:creationId xmlns:a16="http://schemas.microsoft.com/office/drawing/2014/main" id="{AACA92CD-AF19-4C15-A1DE-FAC84E7390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929101-6D39-482D-95D0-AE0127339987}"/>
              </a:ext>
            </a:extLst>
          </p:cNvPr>
          <p:cNvSpPr>
            <a:spLocks noGrp="1"/>
          </p:cNvSpPr>
          <p:nvPr>
            <p:ph type="sldNum" sz="quarter" idx="12"/>
          </p:nvPr>
        </p:nvSpPr>
        <p:spPr/>
        <p:txBody>
          <a:bodyPr/>
          <a:lstStyle/>
          <a:p>
            <a:fld id="{D8AB3771-BAAB-49C2-B821-B33B943E35B6}" type="slidenum">
              <a:rPr lang="en-US" smtClean="0"/>
              <a:t>‹#›</a:t>
            </a:fld>
            <a:endParaRPr lang="en-US"/>
          </a:p>
        </p:txBody>
      </p:sp>
    </p:spTree>
    <p:extLst>
      <p:ext uri="{BB962C8B-B14F-4D97-AF65-F5344CB8AC3E}">
        <p14:creationId xmlns:p14="http://schemas.microsoft.com/office/powerpoint/2010/main" val="2086379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FDCCF-CA5F-469B-BBEC-2BA677E330B4}"/>
              </a:ext>
            </a:extLst>
          </p:cNvPr>
          <p:cNvSpPr>
            <a:spLocks noGrp="1"/>
          </p:cNvSpPr>
          <p:nvPr>
            <p:ph type="dt" sz="half" idx="10"/>
          </p:nvPr>
        </p:nvSpPr>
        <p:spPr/>
        <p:txBody>
          <a:bodyPr/>
          <a:lstStyle/>
          <a:p>
            <a:fld id="{08585580-CC8D-43B3-9941-8E66FA3C9CCE}" type="datetimeFigureOut">
              <a:rPr lang="en-US" smtClean="0"/>
              <a:t>11/9/2022</a:t>
            </a:fld>
            <a:endParaRPr lang="en-US"/>
          </a:p>
        </p:txBody>
      </p:sp>
      <p:sp>
        <p:nvSpPr>
          <p:cNvPr id="3" name="Footer Placeholder 2">
            <a:extLst>
              <a:ext uri="{FF2B5EF4-FFF2-40B4-BE49-F238E27FC236}">
                <a16:creationId xmlns:a16="http://schemas.microsoft.com/office/drawing/2014/main" id="{2F277590-4411-4423-BE29-51140290D6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CB2D03-F722-4D43-9FBF-ED6FCD528036}"/>
              </a:ext>
            </a:extLst>
          </p:cNvPr>
          <p:cNvSpPr>
            <a:spLocks noGrp="1"/>
          </p:cNvSpPr>
          <p:nvPr>
            <p:ph type="sldNum" sz="quarter" idx="12"/>
          </p:nvPr>
        </p:nvSpPr>
        <p:spPr/>
        <p:txBody>
          <a:bodyPr/>
          <a:lstStyle/>
          <a:p>
            <a:fld id="{D8AB3771-BAAB-49C2-B821-B33B943E35B6}" type="slidenum">
              <a:rPr lang="en-US" smtClean="0"/>
              <a:t>‹#›</a:t>
            </a:fld>
            <a:endParaRPr lang="en-US"/>
          </a:p>
        </p:txBody>
      </p:sp>
    </p:spTree>
    <p:extLst>
      <p:ext uri="{BB962C8B-B14F-4D97-AF65-F5344CB8AC3E}">
        <p14:creationId xmlns:p14="http://schemas.microsoft.com/office/powerpoint/2010/main" val="233404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1727-CEEA-4FF2-B716-DB70F3D9C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7A9219-431D-4B91-A88D-655E3D2D9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CACD48-C779-4927-9F83-8D2B83665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273AF-6ADF-4390-941E-4FAF61B153B5}"/>
              </a:ext>
            </a:extLst>
          </p:cNvPr>
          <p:cNvSpPr>
            <a:spLocks noGrp="1"/>
          </p:cNvSpPr>
          <p:nvPr>
            <p:ph type="dt" sz="half" idx="10"/>
          </p:nvPr>
        </p:nvSpPr>
        <p:spPr/>
        <p:txBody>
          <a:bodyPr/>
          <a:lstStyle/>
          <a:p>
            <a:fld id="{08585580-CC8D-43B3-9941-8E66FA3C9CCE}" type="datetimeFigureOut">
              <a:rPr lang="en-US" smtClean="0"/>
              <a:t>11/9/2022</a:t>
            </a:fld>
            <a:endParaRPr lang="en-US"/>
          </a:p>
        </p:txBody>
      </p:sp>
      <p:sp>
        <p:nvSpPr>
          <p:cNvPr id="6" name="Footer Placeholder 5">
            <a:extLst>
              <a:ext uri="{FF2B5EF4-FFF2-40B4-BE49-F238E27FC236}">
                <a16:creationId xmlns:a16="http://schemas.microsoft.com/office/drawing/2014/main" id="{2569065A-61AD-4641-AF25-263289DA9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24F744-14F9-4B27-A992-C0AD3E8201A5}"/>
              </a:ext>
            </a:extLst>
          </p:cNvPr>
          <p:cNvSpPr>
            <a:spLocks noGrp="1"/>
          </p:cNvSpPr>
          <p:nvPr>
            <p:ph type="sldNum" sz="quarter" idx="12"/>
          </p:nvPr>
        </p:nvSpPr>
        <p:spPr/>
        <p:txBody>
          <a:bodyPr/>
          <a:lstStyle/>
          <a:p>
            <a:fld id="{D8AB3771-BAAB-49C2-B821-B33B943E35B6}" type="slidenum">
              <a:rPr lang="en-US" smtClean="0"/>
              <a:t>‹#›</a:t>
            </a:fld>
            <a:endParaRPr lang="en-US"/>
          </a:p>
        </p:txBody>
      </p:sp>
    </p:spTree>
    <p:extLst>
      <p:ext uri="{BB962C8B-B14F-4D97-AF65-F5344CB8AC3E}">
        <p14:creationId xmlns:p14="http://schemas.microsoft.com/office/powerpoint/2010/main" val="38882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544C-CFE7-49ED-80D4-6D2941CD1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68F69E-AA11-46E1-8364-ED490F3E14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53159-A4E4-430B-9664-8CED6DF71849}"/>
              </a:ext>
            </a:extLst>
          </p:cNvPr>
          <p:cNvSpPr>
            <a:spLocks noGrp="1"/>
          </p:cNvSpPr>
          <p:nvPr>
            <p:ph type="dt" sz="half" idx="10"/>
          </p:nvPr>
        </p:nvSpPr>
        <p:spPr/>
        <p:txBody>
          <a:bodyPr/>
          <a:lstStyle/>
          <a:p>
            <a:fld id="{85E6084E-73C6-4E13-8287-767F91A6B798}" type="datetimeFigureOut">
              <a:rPr lang="en-US" smtClean="0"/>
              <a:t>11/9/2022</a:t>
            </a:fld>
            <a:endParaRPr lang="en-US"/>
          </a:p>
        </p:txBody>
      </p:sp>
      <p:sp>
        <p:nvSpPr>
          <p:cNvPr id="5" name="Footer Placeholder 4">
            <a:extLst>
              <a:ext uri="{FF2B5EF4-FFF2-40B4-BE49-F238E27FC236}">
                <a16:creationId xmlns:a16="http://schemas.microsoft.com/office/drawing/2014/main" id="{0DBAD456-F4CB-4DCF-8BA1-D160A0168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15F6D-550B-4B74-8D4A-01E2549EB296}"/>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2729726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7384-19EF-4C05-88C1-C2901DD30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6F5AFA-63AE-48A0-93B5-C5A087AD6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9A8784-EA20-4061-A959-3A2ACE03A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27D75-CCC7-4CFB-9DEE-666D3D628CC7}"/>
              </a:ext>
            </a:extLst>
          </p:cNvPr>
          <p:cNvSpPr>
            <a:spLocks noGrp="1"/>
          </p:cNvSpPr>
          <p:nvPr>
            <p:ph type="dt" sz="half" idx="10"/>
          </p:nvPr>
        </p:nvSpPr>
        <p:spPr/>
        <p:txBody>
          <a:bodyPr/>
          <a:lstStyle/>
          <a:p>
            <a:fld id="{08585580-CC8D-43B3-9941-8E66FA3C9CCE}" type="datetimeFigureOut">
              <a:rPr lang="en-US" smtClean="0"/>
              <a:t>11/9/2022</a:t>
            </a:fld>
            <a:endParaRPr lang="en-US"/>
          </a:p>
        </p:txBody>
      </p:sp>
      <p:sp>
        <p:nvSpPr>
          <p:cNvPr id="6" name="Footer Placeholder 5">
            <a:extLst>
              <a:ext uri="{FF2B5EF4-FFF2-40B4-BE49-F238E27FC236}">
                <a16:creationId xmlns:a16="http://schemas.microsoft.com/office/drawing/2014/main" id="{A232FC89-239B-4904-A0BD-B20A3E4D6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3AA8D-2826-456F-B38D-AACBC153E082}"/>
              </a:ext>
            </a:extLst>
          </p:cNvPr>
          <p:cNvSpPr>
            <a:spLocks noGrp="1"/>
          </p:cNvSpPr>
          <p:nvPr>
            <p:ph type="sldNum" sz="quarter" idx="12"/>
          </p:nvPr>
        </p:nvSpPr>
        <p:spPr/>
        <p:txBody>
          <a:bodyPr/>
          <a:lstStyle/>
          <a:p>
            <a:fld id="{D8AB3771-BAAB-49C2-B821-B33B943E35B6}" type="slidenum">
              <a:rPr lang="en-US" smtClean="0"/>
              <a:t>‹#›</a:t>
            </a:fld>
            <a:endParaRPr lang="en-US"/>
          </a:p>
        </p:txBody>
      </p:sp>
    </p:spTree>
    <p:extLst>
      <p:ext uri="{BB962C8B-B14F-4D97-AF65-F5344CB8AC3E}">
        <p14:creationId xmlns:p14="http://schemas.microsoft.com/office/powerpoint/2010/main" val="139385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D096-0B91-4B9E-9CB8-659A20745A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BF6CC8-D022-4063-980F-77AFCBADF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1569B-7686-4E8A-9B37-8471F376269A}"/>
              </a:ext>
            </a:extLst>
          </p:cNvPr>
          <p:cNvSpPr>
            <a:spLocks noGrp="1"/>
          </p:cNvSpPr>
          <p:nvPr>
            <p:ph type="dt" sz="half" idx="10"/>
          </p:nvPr>
        </p:nvSpPr>
        <p:spPr/>
        <p:txBody>
          <a:bodyPr/>
          <a:lstStyle/>
          <a:p>
            <a:fld id="{08585580-CC8D-43B3-9941-8E66FA3C9CCE}" type="datetimeFigureOut">
              <a:rPr lang="en-US" smtClean="0"/>
              <a:t>11/9/2022</a:t>
            </a:fld>
            <a:endParaRPr lang="en-US"/>
          </a:p>
        </p:txBody>
      </p:sp>
      <p:sp>
        <p:nvSpPr>
          <p:cNvPr id="5" name="Footer Placeholder 4">
            <a:extLst>
              <a:ext uri="{FF2B5EF4-FFF2-40B4-BE49-F238E27FC236}">
                <a16:creationId xmlns:a16="http://schemas.microsoft.com/office/drawing/2014/main" id="{60814AA5-E463-4479-82F6-B6335B413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60953-F371-44A8-982E-D24D966DCF6B}"/>
              </a:ext>
            </a:extLst>
          </p:cNvPr>
          <p:cNvSpPr>
            <a:spLocks noGrp="1"/>
          </p:cNvSpPr>
          <p:nvPr>
            <p:ph type="sldNum" sz="quarter" idx="12"/>
          </p:nvPr>
        </p:nvSpPr>
        <p:spPr/>
        <p:txBody>
          <a:bodyPr/>
          <a:lstStyle/>
          <a:p>
            <a:fld id="{D8AB3771-BAAB-49C2-B821-B33B943E35B6}" type="slidenum">
              <a:rPr lang="en-US" smtClean="0"/>
              <a:t>‹#›</a:t>
            </a:fld>
            <a:endParaRPr lang="en-US"/>
          </a:p>
        </p:txBody>
      </p:sp>
    </p:spTree>
    <p:extLst>
      <p:ext uri="{BB962C8B-B14F-4D97-AF65-F5344CB8AC3E}">
        <p14:creationId xmlns:p14="http://schemas.microsoft.com/office/powerpoint/2010/main" val="142671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09E4FE-AE44-45FB-A8C9-172DE894BA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9397C9-C9C9-41E3-9C4D-1A92C00931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6B80A-9089-443A-9D89-5311CD9E8D7D}"/>
              </a:ext>
            </a:extLst>
          </p:cNvPr>
          <p:cNvSpPr>
            <a:spLocks noGrp="1"/>
          </p:cNvSpPr>
          <p:nvPr>
            <p:ph type="dt" sz="half" idx="10"/>
          </p:nvPr>
        </p:nvSpPr>
        <p:spPr/>
        <p:txBody>
          <a:bodyPr/>
          <a:lstStyle/>
          <a:p>
            <a:fld id="{08585580-CC8D-43B3-9941-8E66FA3C9CCE}" type="datetimeFigureOut">
              <a:rPr lang="en-US" smtClean="0"/>
              <a:t>11/9/2022</a:t>
            </a:fld>
            <a:endParaRPr lang="en-US"/>
          </a:p>
        </p:txBody>
      </p:sp>
      <p:sp>
        <p:nvSpPr>
          <p:cNvPr id="5" name="Footer Placeholder 4">
            <a:extLst>
              <a:ext uri="{FF2B5EF4-FFF2-40B4-BE49-F238E27FC236}">
                <a16:creationId xmlns:a16="http://schemas.microsoft.com/office/drawing/2014/main" id="{7377E892-AA3D-4301-8818-5F1A723DE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964FA-5FB5-40E1-A1AA-132BF53CA332}"/>
              </a:ext>
            </a:extLst>
          </p:cNvPr>
          <p:cNvSpPr>
            <a:spLocks noGrp="1"/>
          </p:cNvSpPr>
          <p:nvPr>
            <p:ph type="sldNum" sz="quarter" idx="12"/>
          </p:nvPr>
        </p:nvSpPr>
        <p:spPr/>
        <p:txBody>
          <a:bodyPr/>
          <a:lstStyle/>
          <a:p>
            <a:fld id="{D8AB3771-BAAB-49C2-B821-B33B943E35B6}" type="slidenum">
              <a:rPr lang="en-US" smtClean="0"/>
              <a:t>‹#›</a:t>
            </a:fld>
            <a:endParaRPr lang="en-US"/>
          </a:p>
        </p:txBody>
      </p:sp>
    </p:spTree>
    <p:extLst>
      <p:ext uri="{BB962C8B-B14F-4D97-AF65-F5344CB8AC3E}">
        <p14:creationId xmlns:p14="http://schemas.microsoft.com/office/powerpoint/2010/main" val="140127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98A1-3DBC-45B1-B724-D3D526BC6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F3C7BC-73B8-4AE4-9404-5B125AEEE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4A655-E6F1-4B38-B161-BC716B10309A}"/>
              </a:ext>
            </a:extLst>
          </p:cNvPr>
          <p:cNvSpPr>
            <a:spLocks noGrp="1"/>
          </p:cNvSpPr>
          <p:nvPr>
            <p:ph type="dt" sz="half" idx="10"/>
          </p:nvPr>
        </p:nvSpPr>
        <p:spPr/>
        <p:txBody>
          <a:bodyPr/>
          <a:lstStyle/>
          <a:p>
            <a:fld id="{85E6084E-73C6-4E13-8287-767F91A6B798}" type="datetimeFigureOut">
              <a:rPr lang="en-US" smtClean="0"/>
              <a:t>11/9/2022</a:t>
            </a:fld>
            <a:endParaRPr lang="en-US"/>
          </a:p>
        </p:txBody>
      </p:sp>
      <p:sp>
        <p:nvSpPr>
          <p:cNvPr id="5" name="Footer Placeholder 4">
            <a:extLst>
              <a:ext uri="{FF2B5EF4-FFF2-40B4-BE49-F238E27FC236}">
                <a16:creationId xmlns:a16="http://schemas.microsoft.com/office/drawing/2014/main" id="{8900DED5-4E9D-4952-B0BB-511DD1D95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36F5E-89E3-451A-9290-58457EFE5E26}"/>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70648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4B0E-8F1F-43C4-9A57-163C7A512E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3F16F-A2F8-4D9A-9BAB-99DE5092BD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42530-42FC-426C-91FC-326904F6F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6EFEA3-5223-41D8-B168-105B286AAF5B}"/>
              </a:ext>
            </a:extLst>
          </p:cNvPr>
          <p:cNvSpPr>
            <a:spLocks noGrp="1"/>
          </p:cNvSpPr>
          <p:nvPr>
            <p:ph type="dt" sz="half" idx="10"/>
          </p:nvPr>
        </p:nvSpPr>
        <p:spPr/>
        <p:txBody>
          <a:bodyPr/>
          <a:lstStyle/>
          <a:p>
            <a:fld id="{85E6084E-73C6-4E13-8287-767F91A6B798}" type="datetimeFigureOut">
              <a:rPr lang="en-US" smtClean="0"/>
              <a:t>11/9/2022</a:t>
            </a:fld>
            <a:endParaRPr lang="en-US"/>
          </a:p>
        </p:txBody>
      </p:sp>
      <p:sp>
        <p:nvSpPr>
          <p:cNvPr id="6" name="Footer Placeholder 5">
            <a:extLst>
              <a:ext uri="{FF2B5EF4-FFF2-40B4-BE49-F238E27FC236}">
                <a16:creationId xmlns:a16="http://schemas.microsoft.com/office/drawing/2014/main" id="{085B3531-D67B-4B8C-A2F0-BC94C3EA7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02374D-1C1D-4B93-A0A0-45B946C78A1D}"/>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27771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2AF5-D500-4AB6-BF7D-58CCA1649A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F31271-0B50-471A-9231-4A485F814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5C1DB-C8AA-4D76-9D98-1540CAB966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F36A69-EB23-4624-B7FB-E15E61513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4073D6-55C4-4805-936F-E47F305D3A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D940D5-6481-4A86-9612-BA4CEA3E0CA4}"/>
              </a:ext>
            </a:extLst>
          </p:cNvPr>
          <p:cNvSpPr>
            <a:spLocks noGrp="1"/>
          </p:cNvSpPr>
          <p:nvPr>
            <p:ph type="dt" sz="half" idx="10"/>
          </p:nvPr>
        </p:nvSpPr>
        <p:spPr/>
        <p:txBody>
          <a:bodyPr/>
          <a:lstStyle/>
          <a:p>
            <a:fld id="{85E6084E-73C6-4E13-8287-767F91A6B798}" type="datetimeFigureOut">
              <a:rPr lang="en-US" smtClean="0"/>
              <a:t>11/9/2022</a:t>
            </a:fld>
            <a:endParaRPr lang="en-US"/>
          </a:p>
        </p:txBody>
      </p:sp>
      <p:sp>
        <p:nvSpPr>
          <p:cNvPr id="8" name="Footer Placeholder 7">
            <a:extLst>
              <a:ext uri="{FF2B5EF4-FFF2-40B4-BE49-F238E27FC236}">
                <a16:creationId xmlns:a16="http://schemas.microsoft.com/office/drawing/2014/main" id="{01BB89C5-0308-4E21-B1DD-A0A20240AC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FD2AE7-1964-433A-9DBF-7209C30FCAB0}"/>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12501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02B3-51B8-415B-9259-C91FB54BA3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535BBD-0C85-4242-BC66-A9E4684A5CFF}"/>
              </a:ext>
            </a:extLst>
          </p:cNvPr>
          <p:cNvSpPr>
            <a:spLocks noGrp="1"/>
          </p:cNvSpPr>
          <p:nvPr>
            <p:ph type="dt" sz="half" idx="10"/>
          </p:nvPr>
        </p:nvSpPr>
        <p:spPr/>
        <p:txBody>
          <a:bodyPr/>
          <a:lstStyle/>
          <a:p>
            <a:fld id="{85E6084E-73C6-4E13-8287-767F91A6B798}" type="datetimeFigureOut">
              <a:rPr lang="en-US" smtClean="0"/>
              <a:t>11/9/2022</a:t>
            </a:fld>
            <a:endParaRPr lang="en-US"/>
          </a:p>
        </p:txBody>
      </p:sp>
      <p:sp>
        <p:nvSpPr>
          <p:cNvPr id="4" name="Footer Placeholder 3">
            <a:extLst>
              <a:ext uri="{FF2B5EF4-FFF2-40B4-BE49-F238E27FC236}">
                <a16:creationId xmlns:a16="http://schemas.microsoft.com/office/drawing/2014/main" id="{8819076D-23F2-4E01-89DE-1E7305B8F5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FA26D4-63AE-432F-834A-7CF00EA6A28F}"/>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135810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0C25E8-78F5-4C28-AF86-729117D95F33}"/>
              </a:ext>
            </a:extLst>
          </p:cNvPr>
          <p:cNvSpPr>
            <a:spLocks noGrp="1"/>
          </p:cNvSpPr>
          <p:nvPr>
            <p:ph type="dt" sz="half" idx="10"/>
          </p:nvPr>
        </p:nvSpPr>
        <p:spPr/>
        <p:txBody>
          <a:bodyPr/>
          <a:lstStyle/>
          <a:p>
            <a:fld id="{85E6084E-73C6-4E13-8287-767F91A6B798}" type="datetimeFigureOut">
              <a:rPr lang="en-US" smtClean="0"/>
              <a:t>11/9/2022</a:t>
            </a:fld>
            <a:endParaRPr lang="en-US"/>
          </a:p>
        </p:txBody>
      </p:sp>
      <p:sp>
        <p:nvSpPr>
          <p:cNvPr id="3" name="Footer Placeholder 2">
            <a:extLst>
              <a:ext uri="{FF2B5EF4-FFF2-40B4-BE49-F238E27FC236}">
                <a16:creationId xmlns:a16="http://schemas.microsoft.com/office/drawing/2014/main" id="{7E1A21CE-9703-4A36-A59B-51F2C6D02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A5D192-ADB5-46A6-9BDC-4474A8E96FD6}"/>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52599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5C38-7376-4F92-A742-EBBB30A02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7C0CB-4A00-4A94-A0E7-F62504224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3D4C3-ACE5-4140-A23D-4D4CAC43E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9968F-00D2-407F-876F-9D25A5CC700C}"/>
              </a:ext>
            </a:extLst>
          </p:cNvPr>
          <p:cNvSpPr>
            <a:spLocks noGrp="1"/>
          </p:cNvSpPr>
          <p:nvPr>
            <p:ph type="dt" sz="half" idx="10"/>
          </p:nvPr>
        </p:nvSpPr>
        <p:spPr/>
        <p:txBody>
          <a:bodyPr/>
          <a:lstStyle/>
          <a:p>
            <a:fld id="{85E6084E-73C6-4E13-8287-767F91A6B798}" type="datetimeFigureOut">
              <a:rPr lang="en-US" smtClean="0"/>
              <a:t>11/9/2022</a:t>
            </a:fld>
            <a:endParaRPr lang="en-US"/>
          </a:p>
        </p:txBody>
      </p:sp>
      <p:sp>
        <p:nvSpPr>
          <p:cNvPr id="6" name="Footer Placeholder 5">
            <a:extLst>
              <a:ext uri="{FF2B5EF4-FFF2-40B4-BE49-F238E27FC236}">
                <a16:creationId xmlns:a16="http://schemas.microsoft.com/office/drawing/2014/main" id="{50CD0CD3-D0E5-42EA-9709-9177562E8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D2C0F-6CA7-424A-91F8-0682B891538E}"/>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301065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0B93-8DEF-4473-B599-9E813333E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8B54E4-8558-41D7-8EB3-96C4D247B6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EC17D3-9AEB-4AA9-8BB9-1656CC1F1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6FF7E-1A90-46DC-8215-84F18756710B}"/>
              </a:ext>
            </a:extLst>
          </p:cNvPr>
          <p:cNvSpPr>
            <a:spLocks noGrp="1"/>
          </p:cNvSpPr>
          <p:nvPr>
            <p:ph type="dt" sz="half" idx="10"/>
          </p:nvPr>
        </p:nvSpPr>
        <p:spPr/>
        <p:txBody>
          <a:bodyPr/>
          <a:lstStyle/>
          <a:p>
            <a:fld id="{85E6084E-73C6-4E13-8287-767F91A6B798}" type="datetimeFigureOut">
              <a:rPr lang="en-US" smtClean="0"/>
              <a:t>11/9/2022</a:t>
            </a:fld>
            <a:endParaRPr lang="en-US"/>
          </a:p>
        </p:txBody>
      </p:sp>
      <p:sp>
        <p:nvSpPr>
          <p:cNvPr id="6" name="Footer Placeholder 5">
            <a:extLst>
              <a:ext uri="{FF2B5EF4-FFF2-40B4-BE49-F238E27FC236}">
                <a16:creationId xmlns:a16="http://schemas.microsoft.com/office/drawing/2014/main" id="{E969D463-1CC6-406D-8D4C-136749BBE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187BF-A9C5-4B86-BF05-8DBE7E83DC5F}"/>
              </a:ext>
            </a:extLst>
          </p:cNvPr>
          <p:cNvSpPr>
            <a:spLocks noGrp="1"/>
          </p:cNvSpPr>
          <p:nvPr>
            <p:ph type="sldNum" sz="quarter" idx="12"/>
          </p:nvPr>
        </p:nvSpPr>
        <p:spPr/>
        <p:txBody>
          <a:bodyPr/>
          <a:lstStyle/>
          <a:p>
            <a:fld id="{B63A6CBF-5D88-46C4-B923-C5B910D087C8}" type="slidenum">
              <a:rPr lang="en-US" smtClean="0"/>
              <a:t>‹#›</a:t>
            </a:fld>
            <a:endParaRPr lang="en-US"/>
          </a:p>
        </p:txBody>
      </p:sp>
    </p:spTree>
    <p:extLst>
      <p:ext uri="{BB962C8B-B14F-4D97-AF65-F5344CB8AC3E}">
        <p14:creationId xmlns:p14="http://schemas.microsoft.com/office/powerpoint/2010/main" val="270247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2.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14825B8-2694-4A38-B2DF-5F5F8E48AEFC}"/>
              </a:ext>
            </a:extLst>
          </p:cNvPr>
          <p:cNvGraphicFramePr>
            <a:graphicFrameLocks noChangeAspect="1"/>
          </p:cNvGraphicFramePr>
          <p:nvPr userDrawn="1">
            <p:custDataLst>
              <p:tags r:id="rId14"/>
            </p:custDataLst>
            <p:extLst>
              <p:ext uri="{D42A27DB-BD31-4B8C-83A1-F6EECF244321}">
                <p14:modId xmlns:p14="http://schemas.microsoft.com/office/powerpoint/2010/main" val="26105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8" name="think-cell Slide" r:id="rId15" imgW="384" imgH="384" progId="TCLayout.ActiveDocument.1">
                  <p:embed/>
                </p:oleObj>
              </mc:Choice>
              <mc:Fallback>
                <p:oleObj name="think-cell Slide" r:id="rId15" imgW="384" imgH="384" progId="TCLayout.ActiveDocument.1">
                  <p:embed/>
                  <p:pic>
                    <p:nvPicPr>
                      <p:cNvPr id="8" name="Object 7" hidden="1">
                        <a:extLst>
                          <a:ext uri="{FF2B5EF4-FFF2-40B4-BE49-F238E27FC236}">
                            <a16:creationId xmlns:a16="http://schemas.microsoft.com/office/drawing/2014/main" id="{914825B8-2694-4A38-B2DF-5F5F8E48AEF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8ABABC1-F080-4E9D-9986-1149D2986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FAF4D-C377-4BE5-B8F4-A5F69533FE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776CB-683C-49D5-8DDA-3C3D82FE0F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6084E-73C6-4E13-8287-767F91A6B798}" type="datetimeFigureOut">
              <a:rPr lang="en-US" smtClean="0"/>
              <a:t>11/9/2022</a:t>
            </a:fld>
            <a:endParaRPr lang="en-US"/>
          </a:p>
        </p:txBody>
      </p:sp>
      <p:sp>
        <p:nvSpPr>
          <p:cNvPr id="5" name="Footer Placeholder 4">
            <a:extLst>
              <a:ext uri="{FF2B5EF4-FFF2-40B4-BE49-F238E27FC236}">
                <a16:creationId xmlns:a16="http://schemas.microsoft.com/office/drawing/2014/main" id="{B78FCFA8-2F7D-489F-B627-0090C882D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DF88AF-3B40-4AB1-8F08-94398CF41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A6CBF-5D88-46C4-B923-C5B910D087C8}" type="slidenum">
              <a:rPr lang="en-US" smtClean="0"/>
              <a:t>‹#›</a:t>
            </a:fld>
            <a:endParaRPr lang="en-US"/>
          </a:p>
        </p:txBody>
      </p:sp>
    </p:spTree>
    <p:extLst>
      <p:ext uri="{BB962C8B-B14F-4D97-AF65-F5344CB8AC3E}">
        <p14:creationId xmlns:p14="http://schemas.microsoft.com/office/powerpoint/2010/main" val="261498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136585-0A1C-444A-A220-EDD58D5E04D4}"/>
              </a:ext>
            </a:extLst>
          </p:cNvPr>
          <p:cNvGraphicFramePr>
            <a:graphicFrameLocks noChangeAspect="1"/>
          </p:cNvGraphicFramePr>
          <p:nvPr userDrawn="1">
            <p:custDataLst>
              <p:tags r:id="rId14"/>
            </p:custDataLst>
            <p:extLst>
              <p:ext uri="{D42A27DB-BD31-4B8C-83A1-F6EECF244321}">
                <p14:modId xmlns:p14="http://schemas.microsoft.com/office/powerpoint/2010/main" val="1130701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09" name="think-cell Slide" r:id="rId15" imgW="360" imgH="360" progId="TCLayout.ActiveDocument.1">
                  <p:embed/>
                </p:oleObj>
              </mc:Choice>
              <mc:Fallback>
                <p:oleObj name="think-cell Slide" r:id="rId15" imgW="360" imgH="360" progId="TCLayout.ActiveDocument.1">
                  <p:embed/>
                  <p:pic>
                    <p:nvPicPr>
                      <p:cNvPr id="8" name="Object 7" hidden="1">
                        <a:extLst>
                          <a:ext uri="{FF2B5EF4-FFF2-40B4-BE49-F238E27FC236}">
                            <a16:creationId xmlns:a16="http://schemas.microsoft.com/office/drawing/2014/main" id="{4D136585-0A1C-444A-A220-EDD58D5E04D4}"/>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E274927-D8DC-4A87-8235-3C5AC738DB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09D6EC-DC86-4D46-90DD-07C8E443B5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9F3D1-E597-4488-9E29-0E5433ACC1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85580-CC8D-43B3-9941-8E66FA3C9CCE}" type="datetimeFigureOut">
              <a:rPr lang="en-US" smtClean="0"/>
              <a:t>11/9/2022</a:t>
            </a:fld>
            <a:endParaRPr lang="en-US"/>
          </a:p>
        </p:txBody>
      </p:sp>
      <p:sp>
        <p:nvSpPr>
          <p:cNvPr id="5" name="Footer Placeholder 4">
            <a:extLst>
              <a:ext uri="{FF2B5EF4-FFF2-40B4-BE49-F238E27FC236}">
                <a16:creationId xmlns:a16="http://schemas.microsoft.com/office/drawing/2014/main" id="{EC9CD7CF-0B50-4791-837D-AFDA168AE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E31303-9B3E-422D-BE17-90C0B9F81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B3771-BAAB-49C2-B821-B33B943E35B6}" type="slidenum">
              <a:rPr lang="en-US" smtClean="0"/>
              <a:t>‹#›</a:t>
            </a:fld>
            <a:endParaRPr lang="en-US"/>
          </a:p>
        </p:txBody>
      </p:sp>
    </p:spTree>
    <p:extLst>
      <p:ext uri="{BB962C8B-B14F-4D97-AF65-F5344CB8AC3E}">
        <p14:creationId xmlns:p14="http://schemas.microsoft.com/office/powerpoint/2010/main" val="378094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3.png"/><Relationship Id="rId5" Type="http://schemas.openxmlformats.org/officeDocument/2006/relationships/image" Target="../media/image2.e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slideLayout" Target="../slideLayouts/slideLayout2.xml"/><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tags" Target="../tags/tag1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vmlDrawing" Target="../drawings/vmlDrawing15.v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2.emf"/><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oleObject" Target="../embeddings/oleObject15.bin"/><Relationship Id="rId9" Type="http://schemas.openxmlformats.org/officeDocument/2006/relationships/image" Target="../media/image17.pn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0.png"/><Relationship Id="rId5" Type="http://schemas.openxmlformats.org/officeDocument/2006/relationships/image" Target="../media/image2.e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2.e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2.e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chart" Target="../charts/chart1.xml"/><Relationship Id="rId5" Type="http://schemas.openxmlformats.org/officeDocument/2006/relationships/image" Target="../media/image2.e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2.e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2.e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2.emf"/><Relationship Id="rId4"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2.e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2.e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chart" Target="../charts/chart2.xml"/><Relationship Id="rId5" Type="http://schemas.openxmlformats.org/officeDocument/2006/relationships/image" Target="../media/image2.emf"/><Relationship Id="rId4" Type="http://schemas.openxmlformats.org/officeDocument/2006/relationships/oleObject" Target="../embeddings/oleObject25.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chart" Target="../charts/chart3.xml"/><Relationship Id="rId5" Type="http://schemas.openxmlformats.org/officeDocument/2006/relationships/image" Target="../media/image2.emf"/><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chart" Target="../charts/chart4.xml"/><Relationship Id="rId5" Type="http://schemas.openxmlformats.org/officeDocument/2006/relationships/image" Target="../media/image2.emf"/><Relationship Id="rId4"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chart" Target="../charts/chart5.xml"/><Relationship Id="rId5" Type="http://schemas.openxmlformats.org/officeDocument/2006/relationships/image" Target="../media/image2.emf"/><Relationship Id="rId4" Type="http://schemas.openxmlformats.org/officeDocument/2006/relationships/oleObject" Target="../embeddings/oleObject29.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1.png"/><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6.xml"/></Relationships>
</file>

<file path=ppt/slides/_rels/slide4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10" Type="http://schemas.openxmlformats.org/officeDocument/2006/relationships/image" Target="../media/image47.png"/><Relationship Id="rId4" Type="http://schemas.openxmlformats.org/officeDocument/2006/relationships/notesSlide" Target="../notesSlides/notesSlide7.xml"/><Relationship Id="rId9"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8.png"/><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notesSlide" Target="../notesSlides/notesSlide1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notesSlide" Target="../notesSlides/notesSlide1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notesSlide" Target="../notesSlides/notesSlide1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notesSlide" Target="../notesSlides/notesSlide1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notesSlide" Target="../notesSlides/notesSlide1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notesSlide" Target="../notesSlides/notesSlide1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notesSlide" Target="../notesSlides/notesSlide16.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notesSlide" Target="../notesSlides/notesSlide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notesSlide" Target="../notesSlides/notesSlide18.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notesSlide" Target="../notesSlides/notesSlide19.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notesSlide" Target="../notesSlides/notesSlide20.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9.png"/><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notesSlide" Target="../notesSlides/notesSlide2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0.png"/><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notesSlide" Target="../notesSlides/notesSlide2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11.bin"/><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87A4CF-5A3B-49C4-ACE4-11716BEFA664}"/>
              </a:ext>
            </a:extLst>
          </p:cNvPr>
          <p:cNvGraphicFramePr>
            <a:graphicFrameLocks noChangeAspect="1"/>
          </p:cNvGraphicFramePr>
          <p:nvPr>
            <p:custDataLst>
              <p:tags r:id="rId2"/>
            </p:custDataLst>
            <p:extLst>
              <p:ext uri="{D42A27DB-BD31-4B8C-83A1-F6EECF244321}">
                <p14:modId xmlns:p14="http://schemas.microsoft.com/office/powerpoint/2010/main" val="2168732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9" name="think-cell Slide" r:id="rId4" imgW="384" imgH="384" progId="TCLayout.ActiveDocument.1">
                  <p:embed/>
                </p:oleObj>
              </mc:Choice>
              <mc:Fallback>
                <p:oleObj name="think-cell Slide" r:id="rId4" imgW="384" imgH="384" progId="TCLayout.ActiveDocument.1">
                  <p:embed/>
                  <p:pic>
                    <p:nvPicPr>
                      <p:cNvPr id="5" name="Object 4" hidden="1">
                        <a:extLst>
                          <a:ext uri="{FF2B5EF4-FFF2-40B4-BE49-F238E27FC236}">
                            <a16:creationId xmlns:a16="http://schemas.microsoft.com/office/drawing/2014/main" id="{5187A4CF-5A3B-49C4-ACE4-11716BEFA6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D85B74E-9685-43D6-8E41-86DDD52EFDD0}"/>
              </a:ext>
            </a:extLst>
          </p:cNvPr>
          <p:cNvPicPr>
            <a:picLocks noChangeAspect="1"/>
          </p:cNvPicPr>
          <p:nvPr/>
        </p:nvPicPr>
        <p:blipFill>
          <a:blip r:embed="rId6"/>
          <a:stretch>
            <a:fillRect/>
          </a:stretch>
        </p:blipFill>
        <p:spPr>
          <a:xfrm>
            <a:off x="0" y="10962"/>
            <a:ext cx="12192000" cy="6836076"/>
          </a:xfrm>
          <a:prstGeom prst="rect">
            <a:avLst/>
          </a:prstGeom>
        </p:spPr>
      </p:pic>
      <p:sp>
        <p:nvSpPr>
          <p:cNvPr id="2" name="Title 1">
            <a:extLst>
              <a:ext uri="{FF2B5EF4-FFF2-40B4-BE49-F238E27FC236}">
                <a16:creationId xmlns:a16="http://schemas.microsoft.com/office/drawing/2014/main" id="{2967A327-FC65-4614-A4F0-14918EF64E3C}"/>
              </a:ext>
            </a:extLst>
          </p:cNvPr>
          <p:cNvSpPr>
            <a:spLocks noGrp="1"/>
          </p:cNvSpPr>
          <p:nvPr>
            <p:ph type="ctrTitle"/>
          </p:nvPr>
        </p:nvSpPr>
        <p:spPr>
          <a:xfrm>
            <a:off x="1524000" y="1041400"/>
            <a:ext cx="9144000" cy="2387600"/>
          </a:xfrm>
          <a:solidFill>
            <a:schemeClr val="accent3">
              <a:lumMod val="20000"/>
              <a:lumOff val="80000"/>
              <a:alpha val="52000"/>
            </a:schemeClr>
          </a:solidFill>
        </p:spPr>
        <p:txBody>
          <a:bodyPr vert="horz" anchor="ctr"/>
          <a:lstStyle/>
          <a:p>
            <a:r>
              <a:rPr lang="en-US" b="1" dirty="0">
                <a:solidFill>
                  <a:schemeClr val="tx2">
                    <a:lumMod val="50000"/>
                  </a:schemeClr>
                </a:solidFill>
              </a:rPr>
              <a:t>IDEA Committee </a:t>
            </a:r>
            <a:br>
              <a:rPr lang="en-US" b="1" dirty="0">
                <a:solidFill>
                  <a:schemeClr val="tx2">
                    <a:lumMod val="50000"/>
                  </a:schemeClr>
                </a:solidFill>
              </a:rPr>
            </a:br>
            <a:r>
              <a:rPr lang="en-US" b="1" dirty="0">
                <a:solidFill>
                  <a:schemeClr val="tx2">
                    <a:lumMod val="50000"/>
                  </a:schemeClr>
                </a:solidFill>
              </a:rPr>
              <a:t>Community Forum #2</a:t>
            </a:r>
          </a:p>
        </p:txBody>
      </p:sp>
    </p:spTree>
    <p:extLst>
      <p:ext uri="{BB962C8B-B14F-4D97-AF65-F5344CB8AC3E}">
        <p14:creationId xmlns:p14="http://schemas.microsoft.com/office/powerpoint/2010/main" val="154386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3931713F-486A-462B-8ECA-A89F35435BA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17" name="think-cell Slide" r:id="rId4" imgW="305" imgH="312" progId="TCLayout.ActiveDocument.1">
                  <p:embed/>
                </p:oleObj>
              </mc:Choice>
              <mc:Fallback>
                <p:oleObj name="think-cell Slide" r:id="rId4" imgW="305" imgH="312" progId="TCLayout.ActiveDocument.1">
                  <p:embed/>
                  <p:pic>
                    <p:nvPicPr>
                      <p:cNvPr id="16" name="Object 15" hidden="1">
                        <a:extLst>
                          <a:ext uri="{FF2B5EF4-FFF2-40B4-BE49-F238E27FC236}">
                            <a16:creationId xmlns:a16="http://schemas.microsoft.com/office/drawing/2014/main" id="{3931713F-486A-462B-8ECA-A89F35435B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Arrow: Down 3">
            <a:extLst>
              <a:ext uri="{FF2B5EF4-FFF2-40B4-BE49-F238E27FC236}">
                <a16:creationId xmlns:a16="http://schemas.microsoft.com/office/drawing/2014/main" id="{50A55399-72E4-4149-AD20-507CD74652AC}"/>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EF5877-F377-4095-8048-3897584A370E}"/>
              </a:ext>
            </a:extLst>
          </p:cNvPr>
          <p:cNvSpPr/>
          <p:nvPr/>
        </p:nvSpPr>
        <p:spPr>
          <a:xfrm>
            <a:off x="184754" y="85435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Recommendations / Opinions</a:t>
            </a:r>
          </a:p>
        </p:txBody>
      </p:sp>
      <p:sp>
        <p:nvSpPr>
          <p:cNvPr id="6" name="Rectangle 5">
            <a:extLst>
              <a:ext uri="{FF2B5EF4-FFF2-40B4-BE49-F238E27FC236}">
                <a16:creationId xmlns:a16="http://schemas.microsoft.com/office/drawing/2014/main" id="{D77564A4-10B9-40C0-A9F9-7FDB40CBEF2B}"/>
              </a:ext>
            </a:extLst>
          </p:cNvPr>
          <p:cNvSpPr/>
          <p:nvPr/>
        </p:nvSpPr>
        <p:spPr>
          <a:xfrm>
            <a:off x="184754" y="1774695"/>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Metrics</a:t>
            </a:r>
          </a:p>
        </p:txBody>
      </p:sp>
      <p:sp>
        <p:nvSpPr>
          <p:cNvPr id="7" name="Rectangle 6">
            <a:extLst>
              <a:ext uri="{FF2B5EF4-FFF2-40B4-BE49-F238E27FC236}">
                <a16:creationId xmlns:a16="http://schemas.microsoft.com/office/drawing/2014/main" id="{8F7E7926-C79C-48DD-AC51-865A0E09E157}"/>
              </a:ext>
            </a:extLst>
          </p:cNvPr>
          <p:cNvSpPr/>
          <p:nvPr/>
        </p:nvSpPr>
        <p:spPr>
          <a:xfrm>
            <a:off x="184754" y="3615379"/>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Agreement Statements</a:t>
            </a:r>
          </a:p>
        </p:txBody>
      </p:sp>
      <p:sp>
        <p:nvSpPr>
          <p:cNvPr id="8" name="Rectangle 7">
            <a:extLst>
              <a:ext uri="{FF2B5EF4-FFF2-40B4-BE49-F238E27FC236}">
                <a16:creationId xmlns:a16="http://schemas.microsoft.com/office/drawing/2014/main" id="{7326AEED-C4F6-41AB-B20F-57D1AC415D01}"/>
              </a:ext>
            </a:extLst>
          </p:cNvPr>
          <p:cNvSpPr/>
          <p:nvPr/>
        </p:nvSpPr>
        <p:spPr>
          <a:xfrm>
            <a:off x="184754" y="4535721"/>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Demographics</a:t>
            </a:r>
          </a:p>
        </p:txBody>
      </p:sp>
      <p:sp>
        <p:nvSpPr>
          <p:cNvPr id="13" name="Rectangle 12">
            <a:extLst>
              <a:ext uri="{FF2B5EF4-FFF2-40B4-BE49-F238E27FC236}">
                <a16:creationId xmlns:a16="http://schemas.microsoft.com/office/drawing/2014/main" id="{5022C08B-8879-4463-A13D-6EE7E861DD0F}"/>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4" name="Rectangle 13">
            <a:extLst>
              <a:ext uri="{FF2B5EF4-FFF2-40B4-BE49-F238E27FC236}">
                <a16:creationId xmlns:a16="http://schemas.microsoft.com/office/drawing/2014/main" id="{5F9FC246-0A02-4E56-BE8A-8D24B96E9BFC}"/>
              </a:ext>
            </a:extLst>
          </p:cNvPr>
          <p:cNvSpPr/>
          <p:nvPr/>
        </p:nvSpPr>
        <p:spPr>
          <a:xfrm>
            <a:off x="184754" y="2695037"/>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Experiences </a:t>
            </a:r>
          </a:p>
          <a:p>
            <a:pPr algn="ctr"/>
            <a:r>
              <a:rPr lang="en-US" sz="1400" b="1" dirty="0">
                <a:solidFill>
                  <a:schemeClr val="accent1"/>
                </a:solidFill>
              </a:rPr>
              <a:t>(Multi-Select)</a:t>
            </a:r>
          </a:p>
        </p:txBody>
      </p:sp>
      <p:sp>
        <p:nvSpPr>
          <p:cNvPr id="17" name="Rectangle 16">
            <a:extLst>
              <a:ext uri="{FF2B5EF4-FFF2-40B4-BE49-F238E27FC236}">
                <a16:creationId xmlns:a16="http://schemas.microsoft.com/office/drawing/2014/main" id="{F5C6EDDB-7F9C-4CA7-B8DE-4E4DDAD7DE48}"/>
              </a:ext>
            </a:extLst>
          </p:cNvPr>
          <p:cNvSpPr/>
          <p:nvPr/>
        </p:nvSpPr>
        <p:spPr>
          <a:xfrm>
            <a:off x="184754" y="545606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Final Thoughts</a:t>
            </a:r>
          </a:p>
        </p:txBody>
      </p:sp>
      <p:sp>
        <p:nvSpPr>
          <p:cNvPr id="15" name="Arrow: Pentagon 14">
            <a:extLst>
              <a:ext uri="{FF2B5EF4-FFF2-40B4-BE49-F238E27FC236}">
                <a16:creationId xmlns:a16="http://schemas.microsoft.com/office/drawing/2014/main" id="{9D00E8D0-08C4-4F6B-8423-D2C0C3A95C13}"/>
              </a:ext>
            </a:extLst>
          </p:cNvPr>
          <p:cNvSpPr/>
          <p:nvPr/>
        </p:nvSpPr>
        <p:spPr>
          <a:xfrm rot="10800000">
            <a:off x="2033832" y="2767923"/>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18" name="Rectangle 17">
            <a:extLst>
              <a:ext uri="{FF2B5EF4-FFF2-40B4-BE49-F238E27FC236}">
                <a16:creationId xmlns:a16="http://schemas.microsoft.com/office/drawing/2014/main" id="{4FDC8913-8433-4712-8C9A-20437C7506C3}"/>
              </a:ext>
            </a:extLst>
          </p:cNvPr>
          <p:cNvSpPr/>
          <p:nvPr/>
        </p:nvSpPr>
        <p:spPr>
          <a:xfrm>
            <a:off x="2687806" y="858548"/>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7-Point Satisfaction Scale Used to Capture Satisfaction with: Medway (Overall), Diversity, Equity, and Inclusion</a:t>
            </a:r>
          </a:p>
        </p:txBody>
      </p:sp>
      <p:sp>
        <p:nvSpPr>
          <p:cNvPr id="25" name="Arrow: Pentagon 24">
            <a:extLst>
              <a:ext uri="{FF2B5EF4-FFF2-40B4-BE49-F238E27FC236}">
                <a16:creationId xmlns:a16="http://schemas.microsoft.com/office/drawing/2014/main" id="{ECA5919B-0366-4E2E-9841-7DDAD6893C07}"/>
              </a:ext>
            </a:extLst>
          </p:cNvPr>
          <p:cNvSpPr/>
          <p:nvPr/>
        </p:nvSpPr>
        <p:spPr>
          <a:xfrm flipH="1">
            <a:off x="9431017" y="1960526"/>
            <a:ext cx="2351407" cy="4166008"/>
          </a:xfrm>
          <a:prstGeom prst="homePlate">
            <a:avLst>
              <a:gd name="adj" fmla="val 9563"/>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solidFill>
              </a:rPr>
              <a:t>A link to a glossary of the terms was provided to respondents on this page</a:t>
            </a:r>
          </a:p>
        </p:txBody>
      </p:sp>
      <p:pic>
        <p:nvPicPr>
          <p:cNvPr id="3" name="Picture 2">
            <a:extLst>
              <a:ext uri="{FF2B5EF4-FFF2-40B4-BE49-F238E27FC236}">
                <a16:creationId xmlns:a16="http://schemas.microsoft.com/office/drawing/2014/main" id="{A9B6290A-5DCA-4E12-97A0-3BA0A8521BB0}"/>
              </a:ext>
            </a:extLst>
          </p:cNvPr>
          <p:cNvPicPr>
            <a:picLocks noChangeAspect="1"/>
          </p:cNvPicPr>
          <p:nvPr/>
        </p:nvPicPr>
        <p:blipFill>
          <a:blip r:embed="rId6"/>
          <a:stretch>
            <a:fillRect/>
          </a:stretch>
        </p:blipFill>
        <p:spPr>
          <a:xfrm>
            <a:off x="3673113" y="1774695"/>
            <a:ext cx="4843238" cy="4664760"/>
          </a:xfrm>
          <a:prstGeom prst="rect">
            <a:avLst/>
          </a:prstGeom>
          <a:ln>
            <a:solidFill>
              <a:schemeClr val="tx1"/>
            </a:solidFill>
          </a:ln>
        </p:spPr>
      </p:pic>
      <p:sp>
        <p:nvSpPr>
          <p:cNvPr id="20" name="Rectangle 19">
            <a:extLst>
              <a:ext uri="{FF2B5EF4-FFF2-40B4-BE49-F238E27FC236}">
                <a16:creationId xmlns:a16="http://schemas.microsoft.com/office/drawing/2014/main" id="{62F546E6-5E44-4DAC-AE66-810DED36DC21}"/>
              </a:ext>
            </a:extLst>
          </p:cNvPr>
          <p:cNvSpPr/>
          <p:nvPr/>
        </p:nvSpPr>
        <p:spPr>
          <a:xfrm>
            <a:off x="2687806" y="85435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Multi-Select Question Format to Capture Experiences (Either Seen in Medway or Experienced Personally)</a:t>
            </a:r>
            <a:endParaRPr lang="en-US" sz="1200" dirty="0">
              <a:solidFill>
                <a:schemeClr val="tx1"/>
              </a:solidFill>
            </a:endParaRPr>
          </a:p>
        </p:txBody>
      </p:sp>
    </p:spTree>
    <p:extLst>
      <p:ext uri="{BB962C8B-B14F-4D97-AF65-F5344CB8AC3E}">
        <p14:creationId xmlns:p14="http://schemas.microsoft.com/office/powerpoint/2010/main" val="396718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3931713F-486A-462B-8ECA-A89F35435BA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1" name="think-cell Slide" r:id="rId4" imgW="305" imgH="312" progId="TCLayout.ActiveDocument.1">
                  <p:embed/>
                </p:oleObj>
              </mc:Choice>
              <mc:Fallback>
                <p:oleObj name="think-cell Slide" r:id="rId4" imgW="305" imgH="312" progId="TCLayout.ActiveDocument.1">
                  <p:embed/>
                  <p:pic>
                    <p:nvPicPr>
                      <p:cNvPr id="16" name="Object 15" hidden="1">
                        <a:extLst>
                          <a:ext uri="{FF2B5EF4-FFF2-40B4-BE49-F238E27FC236}">
                            <a16:creationId xmlns:a16="http://schemas.microsoft.com/office/drawing/2014/main" id="{3931713F-486A-462B-8ECA-A89F35435B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Arrow: Down 3">
            <a:extLst>
              <a:ext uri="{FF2B5EF4-FFF2-40B4-BE49-F238E27FC236}">
                <a16:creationId xmlns:a16="http://schemas.microsoft.com/office/drawing/2014/main" id="{50A55399-72E4-4149-AD20-507CD74652AC}"/>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EF5877-F377-4095-8048-3897584A370E}"/>
              </a:ext>
            </a:extLst>
          </p:cNvPr>
          <p:cNvSpPr/>
          <p:nvPr/>
        </p:nvSpPr>
        <p:spPr>
          <a:xfrm>
            <a:off x="184754" y="85435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Recommendations / Opinions</a:t>
            </a:r>
          </a:p>
        </p:txBody>
      </p:sp>
      <p:sp>
        <p:nvSpPr>
          <p:cNvPr id="6" name="Rectangle 5">
            <a:extLst>
              <a:ext uri="{FF2B5EF4-FFF2-40B4-BE49-F238E27FC236}">
                <a16:creationId xmlns:a16="http://schemas.microsoft.com/office/drawing/2014/main" id="{D77564A4-10B9-40C0-A9F9-7FDB40CBEF2B}"/>
              </a:ext>
            </a:extLst>
          </p:cNvPr>
          <p:cNvSpPr/>
          <p:nvPr/>
        </p:nvSpPr>
        <p:spPr>
          <a:xfrm>
            <a:off x="184754" y="1774695"/>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Metrics</a:t>
            </a:r>
          </a:p>
        </p:txBody>
      </p:sp>
      <p:sp>
        <p:nvSpPr>
          <p:cNvPr id="7" name="Rectangle 6">
            <a:extLst>
              <a:ext uri="{FF2B5EF4-FFF2-40B4-BE49-F238E27FC236}">
                <a16:creationId xmlns:a16="http://schemas.microsoft.com/office/drawing/2014/main" id="{8F7E7926-C79C-48DD-AC51-865A0E09E157}"/>
              </a:ext>
            </a:extLst>
          </p:cNvPr>
          <p:cNvSpPr/>
          <p:nvPr/>
        </p:nvSpPr>
        <p:spPr>
          <a:xfrm>
            <a:off x="184754" y="3615379"/>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Agreement Statements</a:t>
            </a:r>
          </a:p>
        </p:txBody>
      </p:sp>
      <p:sp>
        <p:nvSpPr>
          <p:cNvPr id="8" name="Rectangle 7">
            <a:extLst>
              <a:ext uri="{FF2B5EF4-FFF2-40B4-BE49-F238E27FC236}">
                <a16:creationId xmlns:a16="http://schemas.microsoft.com/office/drawing/2014/main" id="{7326AEED-C4F6-41AB-B20F-57D1AC415D01}"/>
              </a:ext>
            </a:extLst>
          </p:cNvPr>
          <p:cNvSpPr/>
          <p:nvPr/>
        </p:nvSpPr>
        <p:spPr>
          <a:xfrm>
            <a:off x="184754" y="4535721"/>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Demographics</a:t>
            </a:r>
          </a:p>
        </p:txBody>
      </p:sp>
      <p:sp>
        <p:nvSpPr>
          <p:cNvPr id="13" name="Rectangle 12">
            <a:extLst>
              <a:ext uri="{FF2B5EF4-FFF2-40B4-BE49-F238E27FC236}">
                <a16:creationId xmlns:a16="http://schemas.microsoft.com/office/drawing/2014/main" id="{5022C08B-8879-4463-A13D-6EE7E861DD0F}"/>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4" name="Rectangle 13">
            <a:extLst>
              <a:ext uri="{FF2B5EF4-FFF2-40B4-BE49-F238E27FC236}">
                <a16:creationId xmlns:a16="http://schemas.microsoft.com/office/drawing/2014/main" id="{5F9FC246-0A02-4E56-BE8A-8D24B96E9BFC}"/>
              </a:ext>
            </a:extLst>
          </p:cNvPr>
          <p:cNvSpPr/>
          <p:nvPr/>
        </p:nvSpPr>
        <p:spPr>
          <a:xfrm>
            <a:off x="184754" y="2695037"/>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Experiences </a:t>
            </a:r>
          </a:p>
          <a:p>
            <a:pPr algn="ctr"/>
            <a:r>
              <a:rPr lang="en-US" sz="1400" dirty="0"/>
              <a:t>(Multi-Select)</a:t>
            </a:r>
          </a:p>
        </p:txBody>
      </p:sp>
      <p:sp>
        <p:nvSpPr>
          <p:cNvPr id="17" name="Rectangle 16">
            <a:extLst>
              <a:ext uri="{FF2B5EF4-FFF2-40B4-BE49-F238E27FC236}">
                <a16:creationId xmlns:a16="http://schemas.microsoft.com/office/drawing/2014/main" id="{F5C6EDDB-7F9C-4CA7-B8DE-4E4DDAD7DE48}"/>
              </a:ext>
            </a:extLst>
          </p:cNvPr>
          <p:cNvSpPr/>
          <p:nvPr/>
        </p:nvSpPr>
        <p:spPr>
          <a:xfrm>
            <a:off x="184754" y="545606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Final Thoughts</a:t>
            </a:r>
          </a:p>
        </p:txBody>
      </p:sp>
      <p:sp>
        <p:nvSpPr>
          <p:cNvPr id="18" name="Rectangle 17">
            <a:extLst>
              <a:ext uri="{FF2B5EF4-FFF2-40B4-BE49-F238E27FC236}">
                <a16:creationId xmlns:a16="http://schemas.microsoft.com/office/drawing/2014/main" id="{4FDC8913-8433-4712-8C9A-20437C7506C3}"/>
              </a:ext>
            </a:extLst>
          </p:cNvPr>
          <p:cNvSpPr/>
          <p:nvPr/>
        </p:nvSpPr>
        <p:spPr>
          <a:xfrm>
            <a:off x="2687806" y="858548"/>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7-Point Satisfaction Scale Used to Capture Satisfaction with: Medway (Overall), Diversity, Equity, and Inclusion</a:t>
            </a:r>
          </a:p>
        </p:txBody>
      </p:sp>
      <p:sp>
        <p:nvSpPr>
          <p:cNvPr id="20" name="Rectangle 19">
            <a:extLst>
              <a:ext uri="{FF2B5EF4-FFF2-40B4-BE49-F238E27FC236}">
                <a16:creationId xmlns:a16="http://schemas.microsoft.com/office/drawing/2014/main" id="{62F546E6-5E44-4DAC-AE66-810DED36DC21}"/>
              </a:ext>
            </a:extLst>
          </p:cNvPr>
          <p:cNvSpPr/>
          <p:nvPr/>
        </p:nvSpPr>
        <p:spPr>
          <a:xfrm>
            <a:off x="2687806" y="85435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Multi-Select Question Format to Capture Experiences (Either Seen in Medway or Experienced Personally)</a:t>
            </a:r>
            <a:endParaRPr lang="en-US" sz="1200" dirty="0">
              <a:solidFill>
                <a:schemeClr val="tx1"/>
              </a:solidFill>
            </a:endParaRPr>
          </a:p>
        </p:txBody>
      </p:sp>
      <p:sp>
        <p:nvSpPr>
          <p:cNvPr id="19" name="Arrow: Pentagon 18">
            <a:extLst>
              <a:ext uri="{FF2B5EF4-FFF2-40B4-BE49-F238E27FC236}">
                <a16:creationId xmlns:a16="http://schemas.microsoft.com/office/drawing/2014/main" id="{6FE99A13-B5AA-43BB-ACB6-5FFC4C3DDD6E}"/>
              </a:ext>
            </a:extLst>
          </p:cNvPr>
          <p:cNvSpPr/>
          <p:nvPr/>
        </p:nvSpPr>
        <p:spPr>
          <a:xfrm rot="10800000">
            <a:off x="2033832" y="3705263"/>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21" name="Rectangle 20">
            <a:extLst>
              <a:ext uri="{FF2B5EF4-FFF2-40B4-BE49-F238E27FC236}">
                <a16:creationId xmlns:a16="http://schemas.microsoft.com/office/drawing/2014/main" id="{113DA3D6-3161-455F-935A-668BB66256AC}"/>
              </a:ext>
            </a:extLst>
          </p:cNvPr>
          <p:cNvSpPr/>
          <p:nvPr/>
        </p:nvSpPr>
        <p:spPr>
          <a:xfrm>
            <a:off x="2687805" y="86195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7-Point Agreement Scale to Capture Level of Agreement with Statements on DEI</a:t>
            </a:r>
          </a:p>
        </p:txBody>
      </p:sp>
      <p:pic>
        <p:nvPicPr>
          <p:cNvPr id="9" name="Picture 8">
            <a:extLst>
              <a:ext uri="{FF2B5EF4-FFF2-40B4-BE49-F238E27FC236}">
                <a16:creationId xmlns:a16="http://schemas.microsoft.com/office/drawing/2014/main" id="{620017EA-A43F-4FA5-9F51-A30FAE659599}"/>
              </a:ext>
            </a:extLst>
          </p:cNvPr>
          <p:cNvPicPr>
            <a:picLocks noChangeAspect="1"/>
          </p:cNvPicPr>
          <p:nvPr/>
        </p:nvPicPr>
        <p:blipFill>
          <a:blip r:embed="rId6"/>
          <a:stretch>
            <a:fillRect/>
          </a:stretch>
        </p:blipFill>
        <p:spPr>
          <a:xfrm>
            <a:off x="8897636" y="2207322"/>
            <a:ext cx="3108960" cy="1175074"/>
          </a:xfrm>
          <a:prstGeom prst="rect">
            <a:avLst/>
          </a:prstGeom>
          <a:ln>
            <a:solidFill>
              <a:schemeClr val="tx1"/>
            </a:solidFill>
          </a:ln>
        </p:spPr>
      </p:pic>
      <p:sp>
        <p:nvSpPr>
          <p:cNvPr id="22" name="Rectangle 21">
            <a:extLst>
              <a:ext uri="{FF2B5EF4-FFF2-40B4-BE49-F238E27FC236}">
                <a16:creationId xmlns:a16="http://schemas.microsoft.com/office/drawing/2014/main" id="{15BA4065-9071-44A7-B0FE-54EAE3083C13}"/>
              </a:ext>
            </a:extLst>
          </p:cNvPr>
          <p:cNvSpPr/>
          <p:nvPr/>
        </p:nvSpPr>
        <p:spPr>
          <a:xfrm>
            <a:off x="2687805" y="1774693"/>
            <a:ext cx="5898758" cy="461658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Question Stem:</a:t>
            </a:r>
            <a:r>
              <a:rPr lang="en-US" sz="1400" i="1" dirty="0">
                <a:solidFill>
                  <a:schemeClr val="tx1"/>
                </a:solidFill>
              </a:rPr>
              <a:t> “How Strongly do you agree or disagree with the following statement:”</a:t>
            </a:r>
          </a:p>
          <a:p>
            <a:endParaRPr lang="en-US" sz="1400" i="1" dirty="0">
              <a:solidFill>
                <a:schemeClr val="tx1"/>
              </a:solidFill>
            </a:endParaRPr>
          </a:p>
          <a:p>
            <a:r>
              <a:rPr lang="en-US" sz="1400" b="1" dirty="0">
                <a:solidFill>
                  <a:schemeClr val="tx1"/>
                </a:solidFill>
              </a:rPr>
              <a:t>Statements Displayed:</a:t>
            </a:r>
          </a:p>
          <a:p>
            <a:pPr marL="342900" indent="-342900">
              <a:buAutoNum type="arabicPeriod"/>
            </a:pPr>
            <a:r>
              <a:rPr lang="en-US" sz="1400" i="1" dirty="0">
                <a:solidFill>
                  <a:schemeClr val="tx1"/>
                </a:solidFill>
              </a:rPr>
              <a:t>Medway is a diverse community</a:t>
            </a:r>
          </a:p>
          <a:p>
            <a:pPr marL="342900" indent="-342900">
              <a:buAutoNum type="arabicPeriod"/>
            </a:pPr>
            <a:r>
              <a:rPr lang="en-US" sz="1400" i="1" dirty="0">
                <a:solidFill>
                  <a:schemeClr val="tx1"/>
                </a:solidFill>
              </a:rPr>
              <a:t>Medway is an equitable community</a:t>
            </a:r>
          </a:p>
          <a:p>
            <a:pPr marL="342900" indent="-342900">
              <a:buAutoNum type="arabicPeriod"/>
            </a:pPr>
            <a:r>
              <a:rPr lang="en-US" sz="1400" i="1" dirty="0">
                <a:solidFill>
                  <a:schemeClr val="tx1"/>
                </a:solidFill>
              </a:rPr>
              <a:t>Medway is an inclusive community</a:t>
            </a:r>
          </a:p>
          <a:p>
            <a:pPr marL="342900" indent="-342900">
              <a:buAutoNum type="arabicPeriod"/>
            </a:pPr>
            <a:r>
              <a:rPr lang="en-US" sz="1400" b="0" i="1" dirty="0">
                <a:solidFill>
                  <a:srgbClr val="000000"/>
                </a:solidFill>
                <a:effectLst/>
                <a:latin typeface="system-ui"/>
              </a:rPr>
              <a:t>"Medway is able to attract, hire, and retain talent of all backgrounds and cultures“</a:t>
            </a:r>
            <a:endParaRPr lang="en-US" sz="1400" b="0" i="1" dirty="0">
              <a:solidFill>
                <a:schemeClr val="tx1"/>
              </a:solidFill>
              <a:effectLst/>
              <a:latin typeface="system-ui"/>
            </a:endParaRPr>
          </a:p>
          <a:p>
            <a:pPr marL="342900" indent="-342900">
              <a:buAutoNum type="arabicPeriod"/>
            </a:pPr>
            <a:r>
              <a:rPr lang="en-US" sz="1400" b="0" i="1" dirty="0">
                <a:solidFill>
                  <a:srgbClr val="000000"/>
                </a:solidFill>
                <a:effectLst/>
                <a:latin typeface="system-ui"/>
              </a:rPr>
              <a:t>"Medway is an attractive place to live and work for people of all backgrounds and cultures“</a:t>
            </a:r>
            <a:endParaRPr lang="en-US" sz="1400" i="1" dirty="0">
              <a:solidFill>
                <a:schemeClr val="tx1"/>
              </a:solidFill>
              <a:latin typeface="system-ui"/>
            </a:endParaRPr>
          </a:p>
          <a:p>
            <a:pPr marL="342900" indent="-342900">
              <a:buAutoNum type="arabicPeriod"/>
            </a:pPr>
            <a:r>
              <a:rPr lang="en-US" sz="1400" b="0" i="1" dirty="0">
                <a:solidFill>
                  <a:srgbClr val="000000"/>
                </a:solidFill>
                <a:effectLst/>
                <a:latin typeface="system-ui"/>
              </a:rPr>
              <a:t>"When making decisions, the Town of Medway proactively considers all of its residents (including me and people like me)“</a:t>
            </a:r>
            <a:endParaRPr lang="en-US" sz="1400" b="0" i="1" dirty="0">
              <a:solidFill>
                <a:schemeClr val="tx1"/>
              </a:solidFill>
              <a:effectLst/>
              <a:latin typeface="system-ui"/>
            </a:endParaRPr>
          </a:p>
          <a:p>
            <a:pPr marL="342900" indent="-342900">
              <a:buAutoNum type="arabicPeriod"/>
            </a:pPr>
            <a:r>
              <a:rPr lang="en-US" sz="1400" b="0" i="1" dirty="0">
                <a:solidFill>
                  <a:srgbClr val="000000"/>
                </a:solidFill>
                <a:effectLst/>
                <a:latin typeface="system-ui"/>
              </a:rPr>
              <a:t>"Differences are welcomed and celebrated in Medway“</a:t>
            </a:r>
            <a:endParaRPr lang="en-US" sz="1400" i="1" dirty="0">
              <a:solidFill>
                <a:schemeClr val="tx1"/>
              </a:solidFill>
              <a:latin typeface="system-ui"/>
            </a:endParaRPr>
          </a:p>
          <a:p>
            <a:pPr marL="342900" indent="-342900">
              <a:buAutoNum type="arabicPeriod"/>
            </a:pPr>
            <a:r>
              <a:rPr lang="en-US" sz="1400" b="0" i="1" dirty="0">
                <a:solidFill>
                  <a:srgbClr val="000000"/>
                </a:solidFill>
                <a:effectLst/>
                <a:latin typeface="system-ui"/>
              </a:rPr>
              <a:t>"I know how to bring about the changes I want to see in Medway</a:t>
            </a:r>
            <a:endParaRPr lang="en-US" sz="1400" b="0" i="1" dirty="0">
              <a:solidFill>
                <a:schemeClr val="tx1"/>
              </a:solidFill>
              <a:effectLst/>
              <a:latin typeface="system-ui"/>
            </a:endParaRPr>
          </a:p>
          <a:p>
            <a:pPr marL="342900" indent="-342900">
              <a:buAutoNum type="arabicPeriod"/>
            </a:pPr>
            <a:r>
              <a:rPr lang="en-US" sz="1400" b="0" i="1" dirty="0">
                <a:solidFill>
                  <a:srgbClr val="000000"/>
                </a:solidFill>
                <a:effectLst/>
                <a:latin typeface="system-ui"/>
              </a:rPr>
              <a:t>"I feel comfortable talking about diversity and race in Medway“</a:t>
            </a:r>
          </a:p>
          <a:p>
            <a:pPr marL="342900" indent="-342900">
              <a:buAutoNum type="arabicPeriod"/>
            </a:pPr>
            <a:r>
              <a:rPr lang="en-US" sz="1400" b="0" i="1" dirty="0">
                <a:solidFill>
                  <a:srgbClr val="000000"/>
                </a:solidFill>
                <a:effectLst/>
                <a:latin typeface="system-ui"/>
              </a:rPr>
              <a:t>"I feel comfortable expressing myself fully (including my beliefs, identity, and culture)“</a:t>
            </a:r>
            <a:endParaRPr lang="en-US" sz="1400" i="1" dirty="0">
              <a:solidFill>
                <a:srgbClr val="000000"/>
              </a:solidFill>
              <a:latin typeface="system-ui"/>
            </a:endParaRPr>
          </a:p>
          <a:p>
            <a:pPr marL="342900" indent="-342900">
              <a:buAutoNum type="arabicPeriod"/>
            </a:pPr>
            <a:r>
              <a:rPr lang="en-US" sz="1400" b="0" i="1" dirty="0">
                <a:solidFill>
                  <a:srgbClr val="000000"/>
                </a:solidFill>
                <a:effectLst/>
                <a:latin typeface="system-ui"/>
              </a:rPr>
              <a:t>"Conversations in the community about diversity, equity, and inclusion are respectful and productive"</a:t>
            </a:r>
            <a:endParaRPr lang="en-US" sz="1400" i="1" dirty="0">
              <a:solidFill>
                <a:schemeClr val="tx1"/>
              </a:solidFill>
            </a:endParaRPr>
          </a:p>
          <a:p>
            <a:pPr marL="342900" indent="-342900">
              <a:buAutoNum type="arabicPeriod"/>
            </a:pPr>
            <a:endParaRPr lang="en-US" sz="1400" i="1" dirty="0">
              <a:solidFill>
                <a:schemeClr val="tx1"/>
              </a:solidFill>
            </a:endParaRPr>
          </a:p>
        </p:txBody>
      </p:sp>
      <p:pic>
        <p:nvPicPr>
          <p:cNvPr id="11" name="Picture 10">
            <a:extLst>
              <a:ext uri="{FF2B5EF4-FFF2-40B4-BE49-F238E27FC236}">
                <a16:creationId xmlns:a16="http://schemas.microsoft.com/office/drawing/2014/main" id="{69A298F3-5BF8-4243-ACCB-C17DF88BD1EC}"/>
              </a:ext>
            </a:extLst>
          </p:cNvPr>
          <p:cNvPicPr>
            <a:picLocks noChangeAspect="1"/>
          </p:cNvPicPr>
          <p:nvPr/>
        </p:nvPicPr>
        <p:blipFill>
          <a:blip r:embed="rId7"/>
          <a:stretch>
            <a:fillRect/>
          </a:stretch>
        </p:blipFill>
        <p:spPr>
          <a:xfrm>
            <a:off x="8897636" y="3570980"/>
            <a:ext cx="3108960" cy="1147840"/>
          </a:xfrm>
          <a:prstGeom prst="rect">
            <a:avLst/>
          </a:prstGeom>
          <a:ln>
            <a:solidFill>
              <a:schemeClr val="tx1"/>
            </a:solidFill>
          </a:ln>
        </p:spPr>
      </p:pic>
      <p:pic>
        <p:nvPicPr>
          <p:cNvPr id="23" name="Picture 22">
            <a:extLst>
              <a:ext uri="{FF2B5EF4-FFF2-40B4-BE49-F238E27FC236}">
                <a16:creationId xmlns:a16="http://schemas.microsoft.com/office/drawing/2014/main" id="{DCDD1353-641D-4A63-9D45-3C05409D841C}"/>
              </a:ext>
            </a:extLst>
          </p:cNvPr>
          <p:cNvPicPr>
            <a:picLocks noChangeAspect="1"/>
          </p:cNvPicPr>
          <p:nvPr/>
        </p:nvPicPr>
        <p:blipFill>
          <a:blip r:embed="rId8"/>
          <a:stretch>
            <a:fillRect/>
          </a:stretch>
        </p:blipFill>
        <p:spPr>
          <a:xfrm>
            <a:off x="8897636" y="4863009"/>
            <a:ext cx="3108960" cy="1322634"/>
          </a:xfrm>
          <a:prstGeom prst="rect">
            <a:avLst/>
          </a:prstGeom>
          <a:ln>
            <a:solidFill>
              <a:schemeClr val="tx1"/>
            </a:solidFill>
          </a:ln>
        </p:spPr>
      </p:pic>
      <p:sp>
        <p:nvSpPr>
          <p:cNvPr id="26" name="Flowchart: Off-page Connector 25">
            <a:extLst>
              <a:ext uri="{FF2B5EF4-FFF2-40B4-BE49-F238E27FC236}">
                <a16:creationId xmlns:a16="http://schemas.microsoft.com/office/drawing/2014/main" id="{40933776-6B73-4BF6-8549-4C8F0F564B46}"/>
              </a:ext>
            </a:extLst>
          </p:cNvPr>
          <p:cNvSpPr/>
          <p:nvPr/>
        </p:nvSpPr>
        <p:spPr>
          <a:xfrm>
            <a:off x="8897636" y="1659879"/>
            <a:ext cx="3108960" cy="358859"/>
          </a:xfrm>
          <a:prstGeom prst="flowChartOffpageConnector">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Select Screenshots</a:t>
            </a:r>
          </a:p>
        </p:txBody>
      </p:sp>
    </p:spTree>
    <p:extLst>
      <p:ext uri="{BB962C8B-B14F-4D97-AF65-F5344CB8AC3E}">
        <p14:creationId xmlns:p14="http://schemas.microsoft.com/office/powerpoint/2010/main" val="421336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3931713F-486A-462B-8ECA-A89F35435BA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13" name="think-cell Slide" r:id="rId4" imgW="305" imgH="312" progId="TCLayout.ActiveDocument.1">
                  <p:embed/>
                </p:oleObj>
              </mc:Choice>
              <mc:Fallback>
                <p:oleObj name="think-cell Slide" r:id="rId4" imgW="305" imgH="312" progId="TCLayout.ActiveDocument.1">
                  <p:embed/>
                  <p:pic>
                    <p:nvPicPr>
                      <p:cNvPr id="16" name="Object 15" hidden="1">
                        <a:extLst>
                          <a:ext uri="{FF2B5EF4-FFF2-40B4-BE49-F238E27FC236}">
                            <a16:creationId xmlns:a16="http://schemas.microsoft.com/office/drawing/2014/main" id="{3931713F-486A-462B-8ECA-A89F35435B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Arrow: Down 3">
            <a:extLst>
              <a:ext uri="{FF2B5EF4-FFF2-40B4-BE49-F238E27FC236}">
                <a16:creationId xmlns:a16="http://schemas.microsoft.com/office/drawing/2014/main" id="{50A55399-72E4-4149-AD20-507CD74652AC}"/>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EF5877-F377-4095-8048-3897584A370E}"/>
              </a:ext>
            </a:extLst>
          </p:cNvPr>
          <p:cNvSpPr/>
          <p:nvPr/>
        </p:nvSpPr>
        <p:spPr>
          <a:xfrm>
            <a:off x="184754" y="85435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Recommendations / Opinions</a:t>
            </a:r>
          </a:p>
        </p:txBody>
      </p:sp>
      <p:sp>
        <p:nvSpPr>
          <p:cNvPr id="6" name="Rectangle 5">
            <a:extLst>
              <a:ext uri="{FF2B5EF4-FFF2-40B4-BE49-F238E27FC236}">
                <a16:creationId xmlns:a16="http://schemas.microsoft.com/office/drawing/2014/main" id="{D77564A4-10B9-40C0-A9F9-7FDB40CBEF2B}"/>
              </a:ext>
            </a:extLst>
          </p:cNvPr>
          <p:cNvSpPr/>
          <p:nvPr/>
        </p:nvSpPr>
        <p:spPr>
          <a:xfrm>
            <a:off x="184754" y="1774695"/>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Metrics</a:t>
            </a:r>
          </a:p>
        </p:txBody>
      </p:sp>
      <p:sp>
        <p:nvSpPr>
          <p:cNvPr id="7" name="Rectangle 6">
            <a:extLst>
              <a:ext uri="{FF2B5EF4-FFF2-40B4-BE49-F238E27FC236}">
                <a16:creationId xmlns:a16="http://schemas.microsoft.com/office/drawing/2014/main" id="{8F7E7926-C79C-48DD-AC51-865A0E09E157}"/>
              </a:ext>
            </a:extLst>
          </p:cNvPr>
          <p:cNvSpPr/>
          <p:nvPr/>
        </p:nvSpPr>
        <p:spPr>
          <a:xfrm>
            <a:off x="184754" y="3615379"/>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Agreement Statements</a:t>
            </a:r>
          </a:p>
        </p:txBody>
      </p:sp>
      <p:sp>
        <p:nvSpPr>
          <p:cNvPr id="8" name="Rectangle 7">
            <a:extLst>
              <a:ext uri="{FF2B5EF4-FFF2-40B4-BE49-F238E27FC236}">
                <a16:creationId xmlns:a16="http://schemas.microsoft.com/office/drawing/2014/main" id="{7326AEED-C4F6-41AB-B20F-57D1AC415D01}"/>
              </a:ext>
            </a:extLst>
          </p:cNvPr>
          <p:cNvSpPr/>
          <p:nvPr/>
        </p:nvSpPr>
        <p:spPr>
          <a:xfrm>
            <a:off x="184754" y="4535721"/>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Demographics</a:t>
            </a:r>
          </a:p>
        </p:txBody>
      </p:sp>
      <p:sp>
        <p:nvSpPr>
          <p:cNvPr id="13" name="Rectangle 12">
            <a:extLst>
              <a:ext uri="{FF2B5EF4-FFF2-40B4-BE49-F238E27FC236}">
                <a16:creationId xmlns:a16="http://schemas.microsoft.com/office/drawing/2014/main" id="{5022C08B-8879-4463-A13D-6EE7E861DD0F}"/>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4" name="Rectangle 13">
            <a:extLst>
              <a:ext uri="{FF2B5EF4-FFF2-40B4-BE49-F238E27FC236}">
                <a16:creationId xmlns:a16="http://schemas.microsoft.com/office/drawing/2014/main" id="{5F9FC246-0A02-4E56-BE8A-8D24B96E9BFC}"/>
              </a:ext>
            </a:extLst>
          </p:cNvPr>
          <p:cNvSpPr/>
          <p:nvPr/>
        </p:nvSpPr>
        <p:spPr>
          <a:xfrm>
            <a:off x="184754" y="2695037"/>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Experiences </a:t>
            </a:r>
          </a:p>
          <a:p>
            <a:pPr algn="ctr"/>
            <a:r>
              <a:rPr lang="en-US" sz="1400" dirty="0"/>
              <a:t>(Multi-Select)</a:t>
            </a:r>
          </a:p>
        </p:txBody>
      </p:sp>
      <p:sp>
        <p:nvSpPr>
          <p:cNvPr id="17" name="Rectangle 16">
            <a:extLst>
              <a:ext uri="{FF2B5EF4-FFF2-40B4-BE49-F238E27FC236}">
                <a16:creationId xmlns:a16="http://schemas.microsoft.com/office/drawing/2014/main" id="{F5C6EDDB-7F9C-4CA7-B8DE-4E4DDAD7DE48}"/>
              </a:ext>
            </a:extLst>
          </p:cNvPr>
          <p:cNvSpPr/>
          <p:nvPr/>
        </p:nvSpPr>
        <p:spPr>
          <a:xfrm>
            <a:off x="184754" y="545606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Final Thoughts</a:t>
            </a:r>
          </a:p>
        </p:txBody>
      </p:sp>
      <p:sp>
        <p:nvSpPr>
          <p:cNvPr id="18" name="Rectangle 17">
            <a:extLst>
              <a:ext uri="{FF2B5EF4-FFF2-40B4-BE49-F238E27FC236}">
                <a16:creationId xmlns:a16="http://schemas.microsoft.com/office/drawing/2014/main" id="{4FDC8913-8433-4712-8C9A-20437C7506C3}"/>
              </a:ext>
            </a:extLst>
          </p:cNvPr>
          <p:cNvSpPr/>
          <p:nvPr/>
        </p:nvSpPr>
        <p:spPr>
          <a:xfrm>
            <a:off x="2687806" y="858548"/>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7-Point Satisfaction Scale Used to Capture Satisfaction with: Medway (Overall), Diversity, Equity, and Inclusion</a:t>
            </a:r>
          </a:p>
        </p:txBody>
      </p:sp>
      <p:sp>
        <p:nvSpPr>
          <p:cNvPr id="20" name="Rectangle 19">
            <a:extLst>
              <a:ext uri="{FF2B5EF4-FFF2-40B4-BE49-F238E27FC236}">
                <a16:creationId xmlns:a16="http://schemas.microsoft.com/office/drawing/2014/main" id="{62F546E6-5E44-4DAC-AE66-810DED36DC21}"/>
              </a:ext>
            </a:extLst>
          </p:cNvPr>
          <p:cNvSpPr/>
          <p:nvPr/>
        </p:nvSpPr>
        <p:spPr>
          <a:xfrm>
            <a:off x="2687806" y="85435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Multi-Select Question Format to Capture Experiences (Either Seen in Medway or Experienced Personally)</a:t>
            </a:r>
            <a:endParaRPr lang="en-US" sz="1200" dirty="0">
              <a:solidFill>
                <a:schemeClr val="tx1"/>
              </a:solidFill>
            </a:endParaRPr>
          </a:p>
        </p:txBody>
      </p:sp>
      <p:sp>
        <p:nvSpPr>
          <p:cNvPr id="19" name="Arrow: Pentagon 18">
            <a:extLst>
              <a:ext uri="{FF2B5EF4-FFF2-40B4-BE49-F238E27FC236}">
                <a16:creationId xmlns:a16="http://schemas.microsoft.com/office/drawing/2014/main" id="{6FE99A13-B5AA-43BB-ACB6-5FFC4C3DDD6E}"/>
              </a:ext>
            </a:extLst>
          </p:cNvPr>
          <p:cNvSpPr/>
          <p:nvPr/>
        </p:nvSpPr>
        <p:spPr>
          <a:xfrm rot="10800000">
            <a:off x="2033832" y="4662103"/>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21" name="Rectangle 20">
            <a:extLst>
              <a:ext uri="{FF2B5EF4-FFF2-40B4-BE49-F238E27FC236}">
                <a16:creationId xmlns:a16="http://schemas.microsoft.com/office/drawing/2014/main" id="{113DA3D6-3161-455F-935A-668BB66256AC}"/>
              </a:ext>
            </a:extLst>
          </p:cNvPr>
          <p:cNvSpPr/>
          <p:nvPr/>
        </p:nvSpPr>
        <p:spPr>
          <a:xfrm>
            <a:off x="2687805" y="86195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7-Point Agreement Scale to Capture Level of Agreement with Statements on DEI</a:t>
            </a:r>
          </a:p>
        </p:txBody>
      </p:sp>
      <p:sp>
        <p:nvSpPr>
          <p:cNvPr id="24" name="Rectangle 23">
            <a:extLst>
              <a:ext uri="{FF2B5EF4-FFF2-40B4-BE49-F238E27FC236}">
                <a16:creationId xmlns:a16="http://schemas.microsoft.com/office/drawing/2014/main" id="{10C6EAEF-B316-4599-93B3-C6C2E1F4F0AE}"/>
              </a:ext>
            </a:extLst>
          </p:cNvPr>
          <p:cNvSpPr/>
          <p:nvPr/>
        </p:nvSpPr>
        <p:spPr>
          <a:xfrm>
            <a:off x="2687805" y="850158"/>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Various Demographic Questions</a:t>
            </a:r>
          </a:p>
        </p:txBody>
      </p:sp>
      <p:pic>
        <p:nvPicPr>
          <p:cNvPr id="3" name="Picture 2">
            <a:extLst>
              <a:ext uri="{FF2B5EF4-FFF2-40B4-BE49-F238E27FC236}">
                <a16:creationId xmlns:a16="http://schemas.microsoft.com/office/drawing/2014/main" id="{62BA94AC-87BA-48C8-B951-CFD9C2FC02B7}"/>
              </a:ext>
            </a:extLst>
          </p:cNvPr>
          <p:cNvPicPr>
            <a:picLocks noChangeAspect="1"/>
          </p:cNvPicPr>
          <p:nvPr/>
        </p:nvPicPr>
        <p:blipFill>
          <a:blip r:embed="rId6"/>
          <a:stretch>
            <a:fillRect/>
          </a:stretch>
        </p:blipFill>
        <p:spPr>
          <a:xfrm>
            <a:off x="3087386" y="2159793"/>
            <a:ext cx="4332257" cy="1618072"/>
          </a:xfrm>
          <a:prstGeom prst="rect">
            <a:avLst/>
          </a:prstGeom>
          <a:ln>
            <a:solidFill>
              <a:schemeClr val="tx1"/>
            </a:solidFill>
          </a:ln>
        </p:spPr>
      </p:pic>
      <p:sp>
        <p:nvSpPr>
          <p:cNvPr id="33" name="Rectangle 32">
            <a:extLst>
              <a:ext uri="{FF2B5EF4-FFF2-40B4-BE49-F238E27FC236}">
                <a16:creationId xmlns:a16="http://schemas.microsoft.com/office/drawing/2014/main" id="{3554D103-A18F-44AE-B2E8-945AD6C23370}"/>
              </a:ext>
            </a:extLst>
          </p:cNvPr>
          <p:cNvSpPr/>
          <p:nvPr/>
        </p:nvSpPr>
        <p:spPr>
          <a:xfrm>
            <a:off x="2875201" y="4162963"/>
            <a:ext cx="4415589" cy="24090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1600" i="1" dirty="0">
                <a:solidFill>
                  <a:schemeClr val="tx1"/>
                </a:solidFill>
              </a:rPr>
              <a:t>Medway Status (Live in Medway, Work in Medway, </a:t>
            </a:r>
            <a:r>
              <a:rPr lang="en-US" sz="1600" i="1" dirty="0" err="1">
                <a:solidFill>
                  <a:schemeClr val="tx1"/>
                </a:solidFill>
              </a:rPr>
              <a:t>etc</a:t>
            </a:r>
            <a:r>
              <a:rPr lang="en-US" sz="1600" i="1" dirty="0">
                <a:solidFill>
                  <a:schemeClr val="tx1"/>
                </a:solidFill>
              </a:rPr>
              <a:t>)</a:t>
            </a:r>
          </a:p>
          <a:p>
            <a:pPr marL="342900" indent="-342900">
              <a:buFont typeface="Arial" panose="020B0604020202020204" pitchFamily="34" charset="0"/>
              <a:buChar char="•"/>
            </a:pPr>
            <a:r>
              <a:rPr lang="en-US" sz="1600" i="1" dirty="0">
                <a:solidFill>
                  <a:schemeClr val="tx1"/>
                </a:solidFill>
              </a:rPr>
              <a:t>Length of Residency</a:t>
            </a:r>
          </a:p>
          <a:p>
            <a:pPr marL="342900" indent="-342900">
              <a:buFont typeface="Arial" panose="020B0604020202020204" pitchFamily="34" charset="0"/>
              <a:buChar char="•"/>
            </a:pPr>
            <a:r>
              <a:rPr lang="en-US" sz="1600" i="1" dirty="0">
                <a:solidFill>
                  <a:schemeClr val="tx1"/>
                </a:solidFill>
              </a:rPr>
              <a:t>Length of Time Working in Medway</a:t>
            </a:r>
          </a:p>
          <a:p>
            <a:pPr marL="342900" indent="-342900">
              <a:buFont typeface="Arial" panose="020B0604020202020204" pitchFamily="34" charset="0"/>
              <a:buChar char="•"/>
            </a:pPr>
            <a:r>
              <a:rPr lang="en-US" sz="1600" i="1" dirty="0">
                <a:solidFill>
                  <a:schemeClr val="tx1"/>
                </a:solidFill>
              </a:rPr>
              <a:t>Age</a:t>
            </a:r>
          </a:p>
          <a:p>
            <a:pPr marL="342900" indent="-342900">
              <a:buFont typeface="Arial" panose="020B0604020202020204" pitchFamily="34" charset="0"/>
              <a:buChar char="•"/>
            </a:pPr>
            <a:r>
              <a:rPr lang="en-US" sz="1600" i="1" dirty="0">
                <a:solidFill>
                  <a:schemeClr val="tx1"/>
                </a:solidFill>
              </a:rPr>
              <a:t>Gender</a:t>
            </a:r>
          </a:p>
          <a:p>
            <a:pPr marL="342900" indent="-342900">
              <a:buFont typeface="Arial" panose="020B0604020202020204" pitchFamily="34" charset="0"/>
              <a:buChar char="•"/>
            </a:pPr>
            <a:r>
              <a:rPr lang="en-US" sz="1600" i="1" dirty="0">
                <a:solidFill>
                  <a:schemeClr val="tx1"/>
                </a:solidFill>
              </a:rPr>
              <a:t>Sexual Orientation</a:t>
            </a:r>
          </a:p>
          <a:p>
            <a:pPr marL="342900" indent="-342900">
              <a:buFont typeface="Arial" panose="020B0604020202020204" pitchFamily="34" charset="0"/>
              <a:buChar char="•"/>
            </a:pPr>
            <a:r>
              <a:rPr lang="en-US" sz="1600" i="1" dirty="0">
                <a:solidFill>
                  <a:schemeClr val="tx1"/>
                </a:solidFill>
              </a:rPr>
              <a:t>Race</a:t>
            </a:r>
          </a:p>
          <a:p>
            <a:pPr marL="342900" indent="-342900">
              <a:buFont typeface="Arial" panose="020B0604020202020204" pitchFamily="34" charset="0"/>
              <a:buChar char="•"/>
            </a:pPr>
            <a:r>
              <a:rPr lang="en-US" sz="1600" i="1" dirty="0">
                <a:solidFill>
                  <a:schemeClr val="tx1"/>
                </a:solidFill>
              </a:rPr>
              <a:t>Spanish, Hispanic, or of Latino Origin</a:t>
            </a:r>
          </a:p>
        </p:txBody>
      </p:sp>
      <p:sp>
        <p:nvSpPr>
          <p:cNvPr id="35" name="Flowchart: Off-page Connector 34">
            <a:extLst>
              <a:ext uri="{FF2B5EF4-FFF2-40B4-BE49-F238E27FC236}">
                <a16:creationId xmlns:a16="http://schemas.microsoft.com/office/drawing/2014/main" id="{733BDC72-8333-40C3-BF44-97847C919C96}"/>
              </a:ext>
            </a:extLst>
          </p:cNvPr>
          <p:cNvSpPr/>
          <p:nvPr/>
        </p:nvSpPr>
        <p:spPr>
          <a:xfrm>
            <a:off x="3087386" y="1595265"/>
            <a:ext cx="3108960" cy="358859"/>
          </a:xfrm>
          <a:prstGeom prst="flowChartOffpageConnector">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Demographic Question Categories</a:t>
            </a:r>
          </a:p>
        </p:txBody>
      </p:sp>
      <p:sp>
        <p:nvSpPr>
          <p:cNvPr id="37" name="Rectangle 36">
            <a:extLst>
              <a:ext uri="{FF2B5EF4-FFF2-40B4-BE49-F238E27FC236}">
                <a16:creationId xmlns:a16="http://schemas.microsoft.com/office/drawing/2014/main" id="{B9A1900B-9E8E-4B40-8702-814D957A2D5C}"/>
              </a:ext>
            </a:extLst>
          </p:cNvPr>
          <p:cNvSpPr/>
          <p:nvPr/>
        </p:nvSpPr>
        <p:spPr>
          <a:xfrm>
            <a:off x="7443036" y="4162963"/>
            <a:ext cx="4415589" cy="24090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1600" i="1" dirty="0">
                <a:solidFill>
                  <a:schemeClr val="tx1"/>
                </a:solidFill>
              </a:rPr>
              <a:t>Ethnicity</a:t>
            </a:r>
          </a:p>
          <a:p>
            <a:pPr marL="342900" indent="-342900">
              <a:buFont typeface="Arial" panose="020B0604020202020204" pitchFamily="34" charset="0"/>
              <a:buChar char="•"/>
            </a:pPr>
            <a:r>
              <a:rPr lang="en-US" sz="1600" i="1" dirty="0">
                <a:solidFill>
                  <a:schemeClr val="tx1"/>
                </a:solidFill>
              </a:rPr>
              <a:t>Religion</a:t>
            </a:r>
          </a:p>
          <a:p>
            <a:pPr marL="342900" indent="-342900">
              <a:buFont typeface="Arial" panose="020B0604020202020204" pitchFamily="34" charset="0"/>
              <a:buChar char="•"/>
            </a:pPr>
            <a:r>
              <a:rPr lang="en-US" sz="1600" i="1" dirty="0">
                <a:solidFill>
                  <a:schemeClr val="tx1"/>
                </a:solidFill>
              </a:rPr>
              <a:t>Children under 18</a:t>
            </a:r>
          </a:p>
          <a:p>
            <a:pPr marL="342900" indent="-342900">
              <a:buFont typeface="Arial" panose="020B0604020202020204" pitchFamily="34" charset="0"/>
              <a:buChar char="•"/>
            </a:pPr>
            <a:r>
              <a:rPr lang="en-US" sz="1600" i="1" dirty="0">
                <a:solidFill>
                  <a:schemeClr val="tx1"/>
                </a:solidFill>
              </a:rPr>
              <a:t>Disability Status</a:t>
            </a:r>
          </a:p>
          <a:p>
            <a:pPr marL="342900" indent="-342900">
              <a:buFont typeface="Arial" panose="020B0604020202020204" pitchFamily="34" charset="0"/>
              <a:buChar char="•"/>
            </a:pPr>
            <a:r>
              <a:rPr lang="en-US" sz="1600" i="1" dirty="0">
                <a:solidFill>
                  <a:schemeClr val="tx1"/>
                </a:solidFill>
              </a:rPr>
              <a:t>Veteran Status</a:t>
            </a:r>
          </a:p>
          <a:p>
            <a:pPr marL="342900" indent="-342900">
              <a:buFont typeface="Arial" panose="020B0604020202020204" pitchFamily="34" charset="0"/>
              <a:buChar char="•"/>
            </a:pPr>
            <a:r>
              <a:rPr lang="en-US" sz="1600" i="1" dirty="0">
                <a:solidFill>
                  <a:schemeClr val="tx1"/>
                </a:solidFill>
              </a:rPr>
              <a:t>Household Income</a:t>
            </a:r>
          </a:p>
          <a:p>
            <a:pPr marL="342900" indent="-342900">
              <a:buFont typeface="Arial" panose="020B0604020202020204" pitchFamily="34" charset="0"/>
              <a:buChar char="•"/>
            </a:pPr>
            <a:r>
              <a:rPr lang="en-US" sz="1600" i="1" dirty="0">
                <a:solidFill>
                  <a:schemeClr val="tx1"/>
                </a:solidFill>
              </a:rPr>
              <a:t>Home Ownership Status (Rent vs Own)</a:t>
            </a:r>
          </a:p>
          <a:p>
            <a:pPr marL="342900" indent="-342900">
              <a:buFont typeface="Arial" panose="020B0604020202020204" pitchFamily="34" charset="0"/>
              <a:buChar char="•"/>
            </a:pPr>
            <a:r>
              <a:rPr lang="en-US" sz="1600" i="1" dirty="0">
                <a:solidFill>
                  <a:schemeClr val="tx1"/>
                </a:solidFill>
              </a:rPr>
              <a:t>Primary Language Spoken in Home</a:t>
            </a:r>
          </a:p>
          <a:p>
            <a:pPr marL="342900" indent="-342900">
              <a:buFont typeface="Arial" panose="020B0604020202020204" pitchFamily="34" charset="0"/>
              <a:buChar char="•"/>
            </a:pPr>
            <a:endParaRPr lang="en-US" sz="1600" i="1" dirty="0">
              <a:solidFill>
                <a:schemeClr val="tx1"/>
              </a:solidFill>
            </a:endParaRPr>
          </a:p>
        </p:txBody>
      </p:sp>
      <p:sp>
        <p:nvSpPr>
          <p:cNvPr id="41" name="Arrow: Pentagon 40">
            <a:extLst>
              <a:ext uri="{FF2B5EF4-FFF2-40B4-BE49-F238E27FC236}">
                <a16:creationId xmlns:a16="http://schemas.microsoft.com/office/drawing/2014/main" id="{FE3741A2-0C0F-4F4B-A333-90D813E30E5A}"/>
              </a:ext>
            </a:extLst>
          </p:cNvPr>
          <p:cNvSpPr/>
          <p:nvPr/>
        </p:nvSpPr>
        <p:spPr>
          <a:xfrm flipH="1">
            <a:off x="8107040" y="1960526"/>
            <a:ext cx="2713360" cy="1817339"/>
          </a:xfrm>
          <a:prstGeom prst="homePlate">
            <a:avLst>
              <a:gd name="adj" fmla="val 9563"/>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solidFill>
              </a:rPr>
              <a:t>All respondents were displayed a reminder that all responses are anonymous and cannot be tied directly to them personally</a:t>
            </a:r>
          </a:p>
        </p:txBody>
      </p:sp>
    </p:spTree>
    <p:extLst>
      <p:ext uri="{BB962C8B-B14F-4D97-AF65-F5344CB8AC3E}">
        <p14:creationId xmlns:p14="http://schemas.microsoft.com/office/powerpoint/2010/main" val="189424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3931713F-486A-462B-8ECA-A89F35435BA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9" name="think-cell Slide" r:id="rId4" imgW="305" imgH="312" progId="TCLayout.ActiveDocument.1">
                  <p:embed/>
                </p:oleObj>
              </mc:Choice>
              <mc:Fallback>
                <p:oleObj name="think-cell Slide" r:id="rId4" imgW="305" imgH="312" progId="TCLayout.ActiveDocument.1">
                  <p:embed/>
                  <p:pic>
                    <p:nvPicPr>
                      <p:cNvPr id="16" name="Object 15" hidden="1">
                        <a:extLst>
                          <a:ext uri="{FF2B5EF4-FFF2-40B4-BE49-F238E27FC236}">
                            <a16:creationId xmlns:a16="http://schemas.microsoft.com/office/drawing/2014/main" id="{3931713F-486A-462B-8ECA-A89F35435B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Arrow: Down 3">
            <a:extLst>
              <a:ext uri="{FF2B5EF4-FFF2-40B4-BE49-F238E27FC236}">
                <a16:creationId xmlns:a16="http://schemas.microsoft.com/office/drawing/2014/main" id="{50A55399-72E4-4149-AD20-507CD74652AC}"/>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EF5877-F377-4095-8048-3897584A370E}"/>
              </a:ext>
            </a:extLst>
          </p:cNvPr>
          <p:cNvSpPr/>
          <p:nvPr/>
        </p:nvSpPr>
        <p:spPr>
          <a:xfrm>
            <a:off x="184754" y="85435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Recommendations / Opinions</a:t>
            </a:r>
          </a:p>
        </p:txBody>
      </p:sp>
      <p:sp>
        <p:nvSpPr>
          <p:cNvPr id="6" name="Rectangle 5">
            <a:extLst>
              <a:ext uri="{FF2B5EF4-FFF2-40B4-BE49-F238E27FC236}">
                <a16:creationId xmlns:a16="http://schemas.microsoft.com/office/drawing/2014/main" id="{D77564A4-10B9-40C0-A9F9-7FDB40CBEF2B}"/>
              </a:ext>
            </a:extLst>
          </p:cNvPr>
          <p:cNvSpPr/>
          <p:nvPr/>
        </p:nvSpPr>
        <p:spPr>
          <a:xfrm>
            <a:off x="184754" y="1774695"/>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Metrics</a:t>
            </a:r>
          </a:p>
        </p:txBody>
      </p:sp>
      <p:sp>
        <p:nvSpPr>
          <p:cNvPr id="7" name="Rectangle 6">
            <a:extLst>
              <a:ext uri="{FF2B5EF4-FFF2-40B4-BE49-F238E27FC236}">
                <a16:creationId xmlns:a16="http://schemas.microsoft.com/office/drawing/2014/main" id="{8F7E7926-C79C-48DD-AC51-865A0E09E157}"/>
              </a:ext>
            </a:extLst>
          </p:cNvPr>
          <p:cNvSpPr/>
          <p:nvPr/>
        </p:nvSpPr>
        <p:spPr>
          <a:xfrm>
            <a:off x="184754" y="3615379"/>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Agreement Statements</a:t>
            </a:r>
          </a:p>
        </p:txBody>
      </p:sp>
      <p:sp>
        <p:nvSpPr>
          <p:cNvPr id="8" name="Rectangle 7">
            <a:extLst>
              <a:ext uri="{FF2B5EF4-FFF2-40B4-BE49-F238E27FC236}">
                <a16:creationId xmlns:a16="http://schemas.microsoft.com/office/drawing/2014/main" id="{7326AEED-C4F6-41AB-B20F-57D1AC415D01}"/>
              </a:ext>
            </a:extLst>
          </p:cNvPr>
          <p:cNvSpPr/>
          <p:nvPr/>
        </p:nvSpPr>
        <p:spPr>
          <a:xfrm>
            <a:off x="184754" y="4535721"/>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Demographics</a:t>
            </a:r>
          </a:p>
        </p:txBody>
      </p:sp>
      <p:sp>
        <p:nvSpPr>
          <p:cNvPr id="13" name="Rectangle 12">
            <a:extLst>
              <a:ext uri="{FF2B5EF4-FFF2-40B4-BE49-F238E27FC236}">
                <a16:creationId xmlns:a16="http://schemas.microsoft.com/office/drawing/2014/main" id="{5022C08B-8879-4463-A13D-6EE7E861DD0F}"/>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4" name="Rectangle 13">
            <a:extLst>
              <a:ext uri="{FF2B5EF4-FFF2-40B4-BE49-F238E27FC236}">
                <a16:creationId xmlns:a16="http://schemas.microsoft.com/office/drawing/2014/main" id="{5F9FC246-0A02-4E56-BE8A-8D24B96E9BFC}"/>
              </a:ext>
            </a:extLst>
          </p:cNvPr>
          <p:cNvSpPr/>
          <p:nvPr/>
        </p:nvSpPr>
        <p:spPr>
          <a:xfrm>
            <a:off x="184754" y="2695037"/>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Experiences </a:t>
            </a:r>
          </a:p>
          <a:p>
            <a:pPr algn="ctr"/>
            <a:r>
              <a:rPr lang="en-US" sz="1400" dirty="0"/>
              <a:t>(Multi-Select)</a:t>
            </a:r>
          </a:p>
        </p:txBody>
      </p:sp>
      <p:sp>
        <p:nvSpPr>
          <p:cNvPr id="17" name="Rectangle 16">
            <a:extLst>
              <a:ext uri="{FF2B5EF4-FFF2-40B4-BE49-F238E27FC236}">
                <a16:creationId xmlns:a16="http://schemas.microsoft.com/office/drawing/2014/main" id="{F5C6EDDB-7F9C-4CA7-B8DE-4E4DDAD7DE48}"/>
              </a:ext>
            </a:extLst>
          </p:cNvPr>
          <p:cNvSpPr/>
          <p:nvPr/>
        </p:nvSpPr>
        <p:spPr>
          <a:xfrm>
            <a:off x="184754" y="545606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Final Thoughts</a:t>
            </a:r>
          </a:p>
        </p:txBody>
      </p:sp>
      <p:sp>
        <p:nvSpPr>
          <p:cNvPr id="18" name="Rectangle 17">
            <a:extLst>
              <a:ext uri="{FF2B5EF4-FFF2-40B4-BE49-F238E27FC236}">
                <a16:creationId xmlns:a16="http://schemas.microsoft.com/office/drawing/2014/main" id="{4FDC8913-8433-4712-8C9A-20437C7506C3}"/>
              </a:ext>
            </a:extLst>
          </p:cNvPr>
          <p:cNvSpPr/>
          <p:nvPr/>
        </p:nvSpPr>
        <p:spPr>
          <a:xfrm>
            <a:off x="2687806" y="858548"/>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7-Point Satisfaction Scale Used to Capture Satisfaction with: Medway (Overall), Diversity, Equity, and Inclusion</a:t>
            </a:r>
          </a:p>
        </p:txBody>
      </p:sp>
      <p:sp>
        <p:nvSpPr>
          <p:cNvPr id="20" name="Rectangle 19">
            <a:extLst>
              <a:ext uri="{FF2B5EF4-FFF2-40B4-BE49-F238E27FC236}">
                <a16:creationId xmlns:a16="http://schemas.microsoft.com/office/drawing/2014/main" id="{62F546E6-5E44-4DAC-AE66-810DED36DC21}"/>
              </a:ext>
            </a:extLst>
          </p:cNvPr>
          <p:cNvSpPr/>
          <p:nvPr/>
        </p:nvSpPr>
        <p:spPr>
          <a:xfrm>
            <a:off x="2687806" y="85435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Multi-Select Question Format to Capture Experiences (Either Seen in Medway or Experienced Personally)</a:t>
            </a:r>
            <a:endParaRPr lang="en-US" sz="1200" dirty="0">
              <a:solidFill>
                <a:schemeClr val="tx1"/>
              </a:solidFill>
            </a:endParaRPr>
          </a:p>
        </p:txBody>
      </p:sp>
      <p:sp>
        <p:nvSpPr>
          <p:cNvPr id="19" name="Arrow: Pentagon 18">
            <a:extLst>
              <a:ext uri="{FF2B5EF4-FFF2-40B4-BE49-F238E27FC236}">
                <a16:creationId xmlns:a16="http://schemas.microsoft.com/office/drawing/2014/main" id="{6FE99A13-B5AA-43BB-ACB6-5FFC4C3DDD6E}"/>
              </a:ext>
            </a:extLst>
          </p:cNvPr>
          <p:cNvSpPr/>
          <p:nvPr/>
        </p:nvSpPr>
        <p:spPr>
          <a:xfrm rot="10800000">
            <a:off x="2033832" y="4662103"/>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21" name="Rectangle 20">
            <a:extLst>
              <a:ext uri="{FF2B5EF4-FFF2-40B4-BE49-F238E27FC236}">
                <a16:creationId xmlns:a16="http://schemas.microsoft.com/office/drawing/2014/main" id="{113DA3D6-3161-455F-935A-668BB66256AC}"/>
              </a:ext>
            </a:extLst>
          </p:cNvPr>
          <p:cNvSpPr/>
          <p:nvPr/>
        </p:nvSpPr>
        <p:spPr>
          <a:xfrm>
            <a:off x="2687805" y="86195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7-Point Agreement Scale to Capture Level of Agreement with Statements on DEI</a:t>
            </a:r>
          </a:p>
        </p:txBody>
      </p:sp>
      <p:sp>
        <p:nvSpPr>
          <p:cNvPr id="24" name="Rectangle 23">
            <a:extLst>
              <a:ext uri="{FF2B5EF4-FFF2-40B4-BE49-F238E27FC236}">
                <a16:creationId xmlns:a16="http://schemas.microsoft.com/office/drawing/2014/main" id="{10C6EAEF-B316-4599-93B3-C6C2E1F4F0AE}"/>
              </a:ext>
            </a:extLst>
          </p:cNvPr>
          <p:cNvSpPr/>
          <p:nvPr/>
        </p:nvSpPr>
        <p:spPr>
          <a:xfrm>
            <a:off x="2687805" y="850158"/>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Various Demographic Questions</a:t>
            </a:r>
          </a:p>
        </p:txBody>
      </p:sp>
      <p:pic>
        <p:nvPicPr>
          <p:cNvPr id="25" name="Picture 24">
            <a:extLst>
              <a:ext uri="{FF2B5EF4-FFF2-40B4-BE49-F238E27FC236}">
                <a16:creationId xmlns:a16="http://schemas.microsoft.com/office/drawing/2014/main" id="{11EFFB76-12A0-4781-A24B-0098E0BF819A}"/>
              </a:ext>
            </a:extLst>
          </p:cNvPr>
          <p:cNvPicPr>
            <a:picLocks noChangeAspect="1"/>
          </p:cNvPicPr>
          <p:nvPr/>
        </p:nvPicPr>
        <p:blipFill>
          <a:blip r:embed="rId6"/>
          <a:stretch>
            <a:fillRect/>
          </a:stretch>
        </p:blipFill>
        <p:spPr>
          <a:xfrm>
            <a:off x="2814087" y="1573708"/>
            <a:ext cx="2215156" cy="1008022"/>
          </a:xfrm>
          <a:prstGeom prst="rect">
            <a:avLst/>
          </a:prstGeom>
          <a:ln>
            <a:solidFill>
              <a:schemeClr val="tx1"/>
            </a:solidFill>
          </a:ln>
        </p:spPr>
      </p:pic>
      <p:pic>
        <p:nvPicPr>
          <p:cNvPr id="28" name="Picture 27">
            <a:extLst>
              <a:ext uri="{FF2B5EF4-FFF2-40B4-BE49-F238E27FC236}">
                <a16:creationId xmlns:a16="http://schemas.microsoft.com/office/drawing/2014/main" id="{449E8872-9545-4F5F-883A-3472F35B7F17}"/>
              </a:ext>
            </a:extLst>
          </p:cNvPr>
          <p:cNvPicPr>
            <a:picLocks noChangeAspect="1"/>
          </p:cNvPicPr>
          <p:nvPr/>
        </p:nvPicPr>
        <p:blipFill>
          <a:blip r:embed="rId7"/>
          <a:stretch>
            <a:fillRect/>
          </a:stretch>
        </p:blipFill>
        <p:spPr>
          <a:xfrm>
            <a:off x="2814087" y="2681722"/>
            <a:ext cx="1966523" cy="1093536"/>
          </a:xfrm>
          <a:prstGeom prst="rect">
            <a:avLst/>
          </a:prstGeom>
          <a:ln>
            <a:solidFill>
              <a:schemeClr val="tx1"/>
            </a:solidFill>
          </a:ln>
        </p:spPr>
      </p:pic>
      <p:pic>
        <p:nvPicPr>
          <p:cNvPr id="30" name="Picture 29">
            <a:extLst>
              <a:ext uri="{FF2B5EF4-FFF2-40B4-BE49-F238E27FC236}">
                <a16:creationId xmlns:a16="http://schemas.microsoft.com/office/drawing/2014/main" id="{CE8C486B-6D45-4C17-A325-F742EA994091}"/>
              </a:ext>
            </a:extLst>
          </p:cNvPr>
          <p:cNvPicPr>
            <a:picLocks noChangeAspect="1"/>
          </p:cNvPicPr>
          <p:nvPr/>
        </p:nvPicPr>
        <p:blipFill>
          <a:blip r:embed="rId8"/>
          <a:stretch>
            <a:fillRect/>
          </a:stretch>
        </p:blipFill>
        <p:spPr>
          <a:xfrm>
            <a:off x="4729920" y="4323442"/>
            <a:ext cx="1862206" cy="997020"/>
          </a:xfrm>
          <a:prstGeom prst="rect">
            <a:avLst/>
          </a:prstGeom>
          <a:ln>
            <a:solidFill>
              <a:schemeClr val="tx1"/>
            </a:solidFill>
          </a:ln>
        </p:spPr>
      </p:pic>
      <p:pic>
        <p:nvPicPr>
          <p:cNvPr id="32" name="Picture 31">
            <a:extLst>
              <a:ext uri="{FF2B5EF4-FFF2-40B4-BE49-F238E27FC236}">
                <a16:creationId xmlns:a16="http://schemas.microsoft.com/office/drawing/2014/main" id="{AD2ABCDD-655D-4304-A669-34337C064680}"/>
              </a:ext>
            </a:extLst>
          </p:cNvPr>
          <p:cNvPicPr>
            <a:picLocks noChangeAspect="1"/>
          </p:cNvPicPr>
          <p:nvPr/>
        </p:nvPicPr>
        <p:blipFill>
          <a:blip r:embed="rId9"/>
          <a:stretch>
            <a:fillRect/>
          </a:stretch>
        </p:blipFill>
        <p:spPr>
          <a:xfrm>
            <a:off x="6939492" y="2200905"/>
            <a:ext cx="1385988" cy="2027437"/>
          </a:xfrm>
          <a:prstGeom prst="rect">
            <a:avLst/>
          </a:prstGeom>
          <a:ln>
            <a:solidFill>
              <a:schemeClr val="tx1"/>
            </a:solidFill>
          </a:ln>
        </p:spPr>
      </p:pic>
      <p:pic>
        <p:nvPicPr>
          <p:cNvPr id="34" name="Picture 33">
            <a:extLst>
              <a:ext uri="{FF2B5EF4-FFF2-40B4-BE49-F238E27FC236}">
                <a16:creationId xmlns:a16="http://schemas.microsoft.com/office/drawing/2014/main" id="{E63D734F-2D94-435B-8F77-0E0443A3AC54}"/>
              </a:ext>
            </a:extLst>
          </p:cNvPr>
          <p:cNvPicPr>
            <a:picLocks noChangeAspect="1"/>
          </p:cNvPicPr>
          <p:nvPr/>
        </p:nvPicPr>
        <p:blipFill>
          <a:blip r:embed="rId10"/>
          <a:stretch>
            <a:fillRect/>
          </a:stretch>
        </p:blipFill>
        <p:spPr>
          <a:xfrm>
            <a:off x="5369425" y="1984808"/>
            <a:ext cx="1385988" cy="1992438"/>
          </a:xfrm>
          <a:prstGeom prst="rect">
            <a:avLst/>
          </a:prstGeom>
          <a:ln>
            <a:solidFill>
              <a:schemeClr val="tx1"/>
            </a:solidFill>
          </a:ln>
        </p:spPr>
      </p:pic>
      <p:pic>
        <p:nvPicPr>
          <p:cNvPr id="36" name="Picture 35">
            <a:extLst>
              <a:ext uri="{FF2B5EF4-FFF2-40B4-BE49-F238E27FC236}">
                <a16:creationId xmlns:a16="http://schemas.microsoft.com/office/drawing/2014/main" id="{371E6395-44D9-479C-B9DE-76EACCBB721C}"/>
              </a:ext>
            </a:extLst>
          </p:cNvPr>
          <p:cNvPicPr>
            <a:picLocks noChangeAspect="1"/>
          </p:cNvPicPr>
          <p:nvPr/>
        </p:nvPicPr>
        <p:blipFill>
          <a:blip r:embed="rId11"/>
          <a:stretch>
            <a:fillRect/>
          </a:stretch>
        </p:blipFill>
        <p:spPr>
          <a:xfrm>
            <a:off x="2814087" y="3946363"/>
            <a:ext cx="1385988" cy="1174472"/>
          </a:xfrm>
          <a:prstGeom prst="rect">
            <a:avLst/>
          </a:prstGeom>
          <a:ln>
            <a:solidFill>
              <a:schemeClr val="tx1"/>
            </a:solidFill>
          </a:ln>
        </p:spPr>
      </p:pic>
      <p:pic>
        <p:nvPicPr>
          <p:cNvPr id="38" name="Picture 37">
            <a:extLst>
              <a:ext uri="{FF2B5EF4-FFF2-40B4-BE49-F238E27FC236}">
                <a16:creationId xmlns:a16="http://schemas.microsoft.com/office/drawing/2014/main" id="{1A1A5957-D28E-4089-B47E-F81157CF7185}"/>
              </a:ext>
            </a:extLst>
          </p:cNvPr>
          <p:cNvPicPr>
            <a:picLocks noChangeAspect="1"/>
          </p:cNvPicPr>
          <p:nvPr/>
        </p:nvPicPr>
        <p:blipFill>
          <a:blip r:embed="rId12"/>
          <a:stretch>
            <a:fillRect/>
          </a:stretch>
        </p:blipFill>
        <p:spPr>
          <a:xfrm>
            <a:off x="10334233" y="1724050"/>
            <a:ext cx="1673013" cy="1479973"/>
          </a:xfrm>
          <a:prstGeom prst="rect">
            <a:avLst/>
          </a:prstGeom>
          <a:ln>
            <a:solidFill>
              <a:schemeClr val="tx1"/>
            </a:solidFill>
          </a:ln>
        </p:spPr>
      </p:pic>
      <p:pic>
        <p:nvPicPr>
          <p:cNvPr id="40" name="Picture 39">
            <a:extLst>
              <a:ext uri="{FF2B5EF4-FFF2-40B4-BE49-F238E27FC236}">
                <a16:creationId xmlns:a16="http://schemas.microsoft.com/office/drawing/2014/main" id="{121FDD2F-3C7A-47EB-B7AC-7D16A9001221}"/>
              </a:ext>
            </a:extLst>
          </p:cNvPr>
          <p:cNvPicPr>
            <a:picLocks noChangeAspect="1"/>
          </p:cNvPicPr>
          <p:nvPr/>
        </p:nvPicPr>
        <p:blipFill>
          <a:blip r:embed="rId13"/>
          <a:stretch>
            <a:fillRect/>
          </a:stretch>
        </p:blipFill>
        <p:spPr>
          <a:xfrm>
            <a:off x="2814087" y="5304899"/>
            <a:ext cx="1738687" cy="956277"/>
          </a:xfrm>
          <a:prstGeom prst="rect">
            <a:avLst/>
          </a:prstGeom>
          <a:ln>
            <a:solidFill>
              <a:schemeClr val="tx1"/>
            </a:solidFill>
          </a:ln>
        </p:spPr>
      </p:pic>
      <p:pic>
        <p:nvPicPr>
          <p:cNvPr id="42" name="Picture 41">
            <a:extLst>
              <a:ext uri="{FF2B5EF4-FFF2-40B4-BE49-F238E27FC236}">
                <a16:creationId xmlns:a16="http://schemas.microsoft.com/office/drawing/2014/main" id="{05098816-4760-4ABA-810D-38F12CA2531B}"/>
              </a:ext>
            </a:extLst>
          </p:cNvPr>
          <p:cNvPicPr>
            <a:picLocks noChangeAspect="1"/>
          </p:cNvPicPr>
          <p:nvPr/>
        </p:nvPicPr>
        <p:blipFill>
          <a:blip r:embed="rId14"/>
          <a:stretch>
            <a:fillRect/>
          </a:stretch>
        </p:blipFill>
        <p:spPr>
          <a:xfrm>
            <a:off x="10070143" y="3492616"/>
            <a:ext cx="1985209" cy="1628219"/>
          </a:xfrm>
          <a:prstGeom prst="rect">
            <a:avLst/>
          </a:prstGeom>
          <a:ln>
            <a:solidFill>
              <a:schemeClr val="tx1"/>
            </a:solidFill>
          </a:ln>
        </p:spPr>
      </p:pic>
      <p:pic>
        <p:nvPicPr>
          <p:cNvPr id="44" name="Picture 43">
            <a:extLst>
              <a:ext uri="{FF2B5EF4-FFF2-40B4-BE49-F238E27FC236}">
                <a16:creationId xmlns:a16="http://schemas.microsoft.com/office/drawing/2014/main" id="{F16A5D27-759F-431C-94FD-D4B3DE2909A1}"/>
              </a:ext>
            </a:extLst>
          </p:cNvPr>
          <p:cNvPicPr>
            <a:picLocks noChangeAspect="1"/>
          </p:cNvPicPr>
          <p:nvPr/>
        </p:nvPicPr>
        <p:blipFill>
          <a:blip r:embed="rId15"/>
          <a:stretch>
            <a:fillRect/>
          </a:stretch>
        </p:blipFill>
        <p:spPr>
          <a:xfrm>
            <a:off x="8601945" y="3006299"/>
            <a:ext cx="1187823" cy="1829753"/>
          </a:xfrm>
          <a:prstGeom prst="rect">
            <a:avLst/>
          </a:prstGeom>
          <a:ln>
            <a:solidFill>
              <a:schemeClr val="tx1"/>
            </a:solidFill>
          </a:ln>
        </p:spPr>
      </p:pic>
      <p:pic>
        <p:nvPicPr>
          <p:cNvPr id="46" name="Picture 45">
            <a:extLst>
              <a:ext uri="{FF2B5EF4-FFF2-40B4-BE49-F238E27FC236}">
                <a16:creationId xmlns:a16="http://schemas.microsoft.com/office/drawing/2014/main" id="{EEAE3010-B2E2-4144-803B-E7CDF2676FE4}"/>
              </a:ext>
            </a:extLst>
          </p:cNvPr>
          <p:cNvPicPr>
            <a:picLocks noChangeAspect="1"/>
          </p:cNvPicPr>
          <p:nvPr/>
        </p:nvPicPr>
        <p:blipFill>
          <a:blip r:embed="rId16"/>
          <a:stretch>
            <a:fillRect/>
          </a:stretch>
        </p:blipFill>
        <p:spPr>
          <a:xfrm>
            <a:off x="4155259" y="5868646"/>
            <a:ext cx="2722162" cy="785060"/>
          </a:xfrm>
          <a:prstGeom prst="rect">
            <a:avLst/>
          </a:prstGeom>
          <a:ln>
            <a:solidFill>
              <a:schemeClr val="tx1"/>
            </a:solidFill>
          </a:ln>
        </p:spPr>
      </p:pic>
      <p:pic>
        <p:nvPicPr>
          <p:cNvPr id="48" name="Picture 47">
            <a:extLst>
              <a:ext uri="{FF2B5EF4-FFF2-40B4-BE49-F238E27FC236}">
                <a16:creationId xmlns:a16="http://schemas.microsoft.com/office/drawing/2014/main" id="{A6F6AD85-7ACB-4108-85A3-F7169A797D0B}"/>
              </a:ext>
            </a:extLst>
          </p:cNvPr>
          <p:cNvPicPr>
            <a:picLocks noChangeAspect="1"/>
          </p:cNvPicPr>
          <p:nvPr/>
        </p:nvPicPr>
        <p:blipFill>
          <a:blip r:embed="rId17"/>
          <a:stretch>
            <a:fillRect/>
          </a:stretch>
        </p:blipFill>
        <p:spPr>
          <a:xfrm>
            <a:off x="8393060" y="5104549"/>
            <a:ext cx="1325655" cy="883770"/>
          </a:xfrm>
          <a:prstGeom prst="rect">
            <a:avLst/>
          </a:prstGeom>
          <a:ln>
            <a:solidFill>
              <a:schemeClr val="tx1"/>
            </a:solidFill>
          </a:ln>
        </p:spPr>
      </p:pic>
      <p:pic>
        <p:nvPicPr>
          <p:cNvPr id="50" name="Picture 49">
            <a:extLst>
              <a:ext uri="{FF2B5EF4-FFF2-40B4-BE49-F238E27FC236}">
                <a16:creationId xmlns:a16="http://schemas.microsoft.com/office/drawing/2014/main" id="{7F4DB2DA-C264-4758-B9A6-46874B041C6A}"/>
              </a:ext>
            </a:extLst>
          </p:cNvPr>
          <p:cNvPicPr>
            <a:picLocks noChangeAspect="1"/>
          </p:cNvPicPr>
          <p:nvPr/>
        </p:nvPicPr>
        <p:blipFill>
          <a:blip r:embed="rId18"/>
          <a:stretch>
            <a:fillRect/>
          </a:stretch>
        </p:blipFill>
        <p:spPr>
          <a:xfrm>
            <a:off x="8449926" y="2011039"/>
            <a:ext cx="1741352" cy="772626"/>
          </a:xfrm>
          <a:prstGeom prst="rect">
            <a:avLst/>
          </a:prstGeom>
          <a:ln>
            <a:solidFill>
              <a:schemeClr val="tx1"/>
            </a:solidFill>
          </a:ln>
        </p:spPr>
      </p:pic>
      <p:pic>
        <p:nvPicPr>
          <p:cNvPr id="52" name="Picture 51">
            <a:extLst>
              <a:ext uri="{FF2B5EF4-FFF2-40B4-BE49-F238E27FC236}">
                <a16:creationId xmlns:a16="http://schemas.microsoft.com/office/drawing/2014/main" id="{5C166595-A774-4C97-88DC-A82D2A11B8F3}"/>
              </a:ext>
            </a:extLst>
          </p:cNvPr>
          <p:cNvPicPr>
            <a:picLocks noChangeAspect="1"/>
          </p:cNvPicPr>
          <p:nvPr/>
        </p:nvPicPr>
        <p:blipFill>
          <a:blip r:embed="rId19"/>
          <a:stretch>
            <a:fillRect/>
          </a:stretch>
        </p:blipFill>
        <p:spPr>
          <a:xfrm>
            <a:off x="7129777" y="4491897"/>
            <a:ext cx="1010927" cy="1928332"/>
          </a:xfrm>
          <a:prstGeom prst="rect">
            <a:avLst/>
          </a:prstGeom>
          <a:ln>
            <a:solidFill>
              <a:schemeClr val="tx1"/>
            </a:solidFill>
          </a:ln>
        </p:spPr>
      </p:pic>
      <p:pic>
        <p:nvPicPr>
          <p:cNvPr id="54" name="Picture 53">
            <a:extLst>
              <a:ext uri="{FF2B5EF4-FFF2-40B4-BE49-F238E27FC236}">
                <a16:creationId xmlns:a16="http://schemas.microsoft.com/office/drawing/2014/main" id="{1ED8CBDE-13D6-4B9A-912C-BEA40B032A21}"/>
              </a:ext>
            </a:extLst>
          </p:cNvPr>
          <p:cNvPicPr>
            <a:picLocks noChangeAspect="1"/>
          </p:cNvPicPr>
          <p:nvPr/>
        </p:nvPicPr>
        <p:blipFill>
          <a:blip r:embed="rId20"/>
          <a:stretch>
            <a:fillRect/>
          </a:stretch>
        </p:blipFill>
        <p:spPr>
          <a:xfrm>
            <a:off x="10021590" y="5333300"/>
            <a:ext cx="2033762" cy="841124"/>
          </a:xfrm>
          <a:prstGeom prst="rect">
            <a:avLst/>
          </a:prstGeom>
          <a:ln>
            <a:solidFill>
              <a:schemeClr val="tx1"/>
            </a:solidFill>
          </a:ln>
        </p:spPr>
      </p:pic>
      <p:pic>
        <p:nvPicPr>
          <p:cNvPr id="56" name="Picture 55">
            <a:extLst>
              <a:ext uri="{FF2B5EF4-FFF2-40B4-BE49-F238E27FC236}">
                <a16:creationId xmlns:a16="http://schemas.microsoft.com/office/drawing/2014/main" id="{A2AE5541-100B-4EC2-A067-49E5EC0D65ED}"/>
              </a:ext>
            </a:extLst>
          </p:cNvPr>
          <p:cNvPicPr>
            <a:picLocks noChangeAspect="1"/>
          </p:cNvPicPr>
          <p:nvPr/>
        </p:nvPicPr>
        <p:blipFill>
          <a:blip r:embed="rId21"/>
          <a:stretch>
            <a:fillRect/>
          </a:stretch>
        </p:blipFill>
        <p:spPr>
          <a:xfrm>
            <a:off x="8804659" y="6256816"/>
            <a:ext cx="2530968" cy="443880"/>
          </a:xfrm>
          <a:prstGeom prst="rect">
            <a:avLst/>
          </a:prstGeom>
          <a:ln>
            <a:solidFill>
              <a:schemeClr val="tx1"/>
            </a:solidFill>
          </a:ln>
        </p:spPr>
      </p:pic>
      <p:sp>
        <p:nvSpPr>
          <p:cNvPr id="35" name="Flowchart: Off-page Connector 34">
            <a:extLst>
              <a:ext uri="{FF2B5EF4-FFF2-40B4-BE49-F238E27FC236}">
                <a16:creationId xmlns:a16="http://schemas.microsoft.com/office/drawing/2014/main" id="{4CCE3343-10FB-4BDF-9E59-C57CBFEA0EB2}"/>
              </a:ext>
            </a:extLst>
          </p:cNvPr>
          <p:cNvSpPr/>
          <p:nvPr/>
        </p:nvSpPr>
        <p:spPr>
          <a:xfrm>
            <a:off x="5718735" y="1502596"/>
            <a:ext cx="3108960" cy="358859"/>
          </a:xfrm>
          <a:prstGeom prst="flowChartOffpageConnector">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Demographic Question Screenshots</a:t>
            </a:r>
          </a:p>
        </p:txBody>
      </p:sp>
    </p:spTree>
    <p:extLst>
      <p:ext uri="{BB962C8B-B14F-4D97-AF65-F5344CB8AC3E}">
        <p14:creationId xmlns:p14="http://schemas.microsoft.com/office/powerpoint/2010/main" val="346661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3931713F-486A-462B-8ECA-A89F35435BA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37" name="think-cell Slide" r:id="rId4" imgW="305" imgH="312" progId="TCLayout.ActiveDocument.1">
                  <p:embed/>
                </p:oleObj>
              </mc:Choice>
              <mc:Fallback>
                <p:oleObj name="think-cell Slide" r:id="rId4" imgW="305" imgH="312" progId="TCLayout.ActiveDocument.1">
                  <p:embed/>
                  <p:pic>
                    <p:nvPicPr>
                      <p:cNvPr id="16" name="Object 15" hidden="1">
                        <a:extLst>
                          <a:ext uri="{FF2B5EF4-FFF2-40B4-BE49-F238E27FC236}">
                            <a16:creationId xmlns:a16="http://schemas.microsoft.com/office/drawing/2014/main" id="{3931713F-486A-462B-8ECA-A89F35435B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Arrow: Down 3">
            <a:extLst>
              <a:ext uri="{FF2B5EF4-FFF2-40B4-BE49-F238E27FC236}">
                <a16:creationId xmlns:a16="http://schemas.microsoft.com/office/drawing/2014/main" id="{50A55399-72E4-4149-AD20-507CD74652AC}"/>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EF5877-F377-4095-8048-3897584A370E}"/>
              </a:ext>
            </a:extLst>
          </p:cNvPr>
          <p:cNvSpPr/>
          <p:nvPr/>
        </p:nvSpPr>
        <p:spPr>
          <a:xfrm>
            <a:off x="184754" y="85435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Recommendations / Opinions</a:t>
            </a:r>
          </a:p>
        </p:txBody>
      </p:sp>
      <p:sp>
        <p:nvSpPr>
          <p:cNvPr id="6" name="Rectangle 5">
            <a:extLst>
              <a:ext uri="{FF2B5EF4-FFF2-40B4-BE49-F238E27FC236}">
                <a16:creationId xmlns:a16="http://schemas.microsoft.com/office/drawing/2014/main" id="{D77564A4-10B9-40C0-A9F9-7FDB40CBEF2B}"/>
              </a:ext>
            </a:extLst>
          </p:cNvPr>
          <p:cNvSpPr/>
          <p:nvPr/>
        </p:nvSpPr>
        <p:spPr>
          <a:xfrm>
            <a:off x="184754" y="1774695"/>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Metrics</a:t>
            </a:r>
          </a:p>
        </p:txBody>
      </p:sp>
      <p:sp>
        <p:nvSpPr>
          <p:cNvPr id="7" name="Rectangle 6">
            <a:extLst>
              <a:ext uri="{FF2B5EF4-FFF2-40B4-BE49-F238E27FC236}">
                <a16:creationId xmlns:a16="http://schemas.microsoft.com/office/drawing/2014/main" id="{8F7E7926-C79C-48DD-AC51-865A0E09E157}"/>
              </a:ext>
            </a:extLst>
          </p:cNvPr>
          <p:cNvSpPr/>
          <p:nvPr/>
        </p:nvSpPr>
        <p:spPr>
          <a:xfrm>
            <a:off x="184754" y="3615379"/>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Agreement Statements</a:t>
            </a:r>
          </a:p>
        </p:txBody>
      </p:sp>
      <p:sp>
        <p:nvSpPr>
          <p:cNvPr id="8" name="Rectangle 7">
            <a:extLst>
              <a:ext uri="{FF2B5EF4-FFF2-40B4-BE49-F238E27FC236}">
                <a16:creationId xmlns:a16="http://schemas.microsoft.com/office/drawing/2014/main" id="{7326AEED-C4F6-41AB-B20F-57D1AC415D01}"/>
              </a:ext>
            </a:extLst>
          </p:cNvPr>
          <p:cNvSpPr/>
          <p:nvPr/>
        </p:nvSpPr>
        <p:spPr>
          <a:xfrm>
            <a:off x="184754" y="4535721"/>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Demographics`</a:t>
            </a:r>
          </a:p>
        </p:txBody>
      </p:sp>
      <p:sp>
        <p:nvSpPr>
          <p:cNvPr id="13" name="Rectangle 12">
            <a:extLst>
              <a:ext uri="{FF2B5EF4-FFF2-40B4-BE49-F238E27FC236}">
                <a16:creationId xmlns:a16="http://schemas.microsoft.com/office/drawing/2014/main" id="{5022C08B-8879-4463-A13D-6EE7E861DD0F}"/>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4" name="Rectangle 13">
            <a:extLst>
              <a:ext uri="{FF2B5EF4-FFF2-40B4-BE49-F238E27FC236}">
                <a16:creationId xmlns:a16="http://schemas.microsoft.com/office/drawing/2014/main" id="{5F9FC246-0A02-4E56-BE8A-8D24B96E9BFC}"/>
              </a:ext>
            </a:extLst>
          </p:cNvPr>
          <p:cNvSpPr/>
          <p:nvPr/>
        </p:nvSpPr>
        <p:spPr>
          <a:xfrm>
            <a:off x="184754" y="2695037"/>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Experiences </a:t>
            </a:r>
          </a:p>
          <a:p>
            <a:pPr algn="ctr"/>
            <a:r>
              <a:rPr lang="en-US" sz="1400" dirty="0"/>
              <a:t>(Multi-Select)</a:t>
            </a:r>
          </a:p>
        </p:txBody>
      </p:sp>
      <p:sp>
        <p:nvSpPr>
          <p:cNvPr id="17" name="Rectangle 16">
            <a:extLst>
              <a:ext uri="{FF2B5EF4-FFF2-40B4-BE49-F238E27FC236}">
                <a16:creationId xmlns:a16="http://schemas.microsoft.com/office/drawing/2014/main" id="{F5C6EDDB-7F9C-4CA7-B8DE-4E4DDAD7DE48}"/>
              </a:ext>
            </a:extLst>
          </p:cNvPr>
          <p:cNvSpPr/>
          <p:nvPr/>
        </p:nvSpPr>
        <p:spPr>
          <a:xfrm>
            <a:off x="184754" y="5456063"/>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Final Thoughts</a:t>
            </a:r>
          </a:p>
        </p:txBody>
      </p:sp>
      <p:sp>
        <p:nvSpPr>
          <p:cNvPr id="19" name="Arrow: Pentagon 18">
            <a:extLst>
              <a:ext uri="{FF2B5EF4-FFF2-40B4-BE49-F238E27FC236}">
                <a16:creationId xmlns:a16="http://schemas.microsoft.com/office/drawing/2014/main" id="{6FE99A13-B5AA-43BB-ACB6-5FFC4C3DDD6E}"/>
              </a:ext>
            </a:extLst>
          </p:cNvPr>
          <p:cNvSpPr/>
          <p:nvPr/>
        </p:nvSpPr>
        <p:spPr>
          <a:xfrm rot="10800000">
            <a:off x="2033832" y="5552956"/>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pic>
        <p:nvPicPr>
          <p:cNvPr id="3" name="Picture 2">
            <a:extLst>
              <a:ext uri="{FF2B5EF4-FFF2-40B4-BE49-F238E27FC236}">
                <a16:creationId xmlns:a16="http://schemas.microsoft.com/office/drawing/2014/main" id="{810DFC4B-EC18-4801-B139-58A3782FA176}"/>
              </a:ext>
            </a:extLst>
          </p:cNvPr>
          <p:cNvPicPr>
            <a:picLocks noChangeAspect="1"/>
          </p:cNvPicPr>
          <p:nvPr/>
        </p:nvPicPr>
        <p:blipFill>
          <a:blip r:embed="rId6"/>
          <a:stretch>
            <a:fillRect/>
          </a:stretch>
        </p:blipFill>
        <p:spPr>
          <a:xfrm>
            <a:off x="2963159" y="2695037"/>
            <a:ext cx="6265681" cy="2785898"/>
          </a:xfrm>
          <a:prstGeom prst="rect">
            <a:avLst/>
          </a:prstGeom>
          <a:ln>
            <a:solidFill>
              <a:schemeClr val="tx1"/>
            </a:solidFill>
          </a:ln>
        </p:spPr>
      </p:pic>
      <p:sp>
        <p:nvSpPr>
          <p:cNvPr id="37" name="Arrow: Pentagon 36">
            <a:extLst>
              <a:ext uri="{FF2B5EF4-FFF2-40B4-BE49-F238E27FC236}">
                <a16:creationId xmlns:a16="http://schemas.microsoft.com/office/drawing/2014/main" id="{5F433BBA-C257-450D-85E6-4FF38322B9EB}"/>
              </a:ext>
            </a:extLst>
          </p:cNvPr>
          <p:cNvSpPr/>
          <p:nvPr/>
        </p:nvSpPr>
        <p:spPr>
          <a:xfrm flipH="1">
            <a:off x="9431017" y="1960526"/>
            <a:ext cx="2351407" cy="4166008"/>
          </a:xfrm>
          <a:prstGeom prst="homePlate">
            <a:avLst>
              <a:gd name="adj" fmla="val 9563"/>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solidFill>
              </a:rPr>
              <a:t>The survey ended with a final open-end question to capture any final thoughts / opinions / experiences as they relate to the issues of DEI</a:t>
            </a:r>
          </a:p>
        </p:txBody>
      </p:sp>
      <p:sp>
        <p:nvSpPr>
          <p:cNvPr id="39" name="Rectangle 38">
            <a:extLst>
              <a:ext uri="{FF2B5EF4-FFF2-40B4-BE49-F238E27FC236}">
                <a16:creationId xmlns:a16="http://schemas.microsoft.com/office/drawing/2014/main" id="{3A5AFAE4-8DAF-40E1-A38E-14FCD1D8D79D}"/>
              </a:ext>
            </a:extLst>
          </p:cNvPr>
          <p:cNvSpPr/>
          <p:nvPr/>
        </p:nvSpPr>
        <p:spPr>
          <a:xfrm>
            <a:off x="2498552" y="85435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7-Point Satisfaction Scale Used to Capture Satisfaction with: Medway (Overall), Diversity, Equity, and Inclusion</a:t>
            </a:r>
          </a:p>
        </p:txBody>
      </p:sp>
    </p:spTree>
    <p:extLst>
      <p:ext uri="{BB962C8B-B14F-4D97-AF65-F5344CB8AC3E}">
        <p14:creationId xmlns:p14="http://schemas.microsoft.com/office/powerpoint/2010/main" val="384995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FED62-0DE8-4667-9E27-F26C8E4282E0}"/>
              </a:ext>
            </a:extLst>
          </p:cNvPr>
          <p:cNvGraphicFramePr>
            <a:graphicFrameLocks noChangeAspect="1"/>
          </p:cNvGraphicFramePr>
          <p:nvPr>
            <p:custDataLst>
              <p:tags r:id="rId2"/>
            </p:custDataLst>
            <p:extLst>
              <p:ext uri="{D42A27DB-BD31-4B8C-83A1-F6EECF244321}">
                <p14:modId xmlns:p14="http://schemas.microsoft.com/office/powerpoint/2010/main" val="1131536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9" name="think-cell Slide" r:id="rId4" imgW="305" imgH="312" progId="TCLayout.ActiveDocument.1">
                  <p:embed/>
                </p:oleObj>
              </mc:Choice>
              <mc:Fallback>
                <p:oleObj name="think-cell Slide" r:id="rId4" imgW="305" imgH="312" progId="TCLayout.ActiveDocument.1">
                  <p:embed/>
                  <p:pic>
                    <p:nvPicPr>
                      <p:cNvPr id="4" name="Object 3" hidden="1">
                        <a:extLst>
                          <a:ext uri="{FF2B5EF4-FFF2-40B4-BE49-F238E27FC236}">
                            <a16:creationId xmlns:a16="http://schemas.microsoft.com/office/drawing/2014/main" id="{6AAFED62-0DE8-4667-9E27-F26C8E4282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D2D5EB-03EB-144F-98A9-3EE5963A6385}"/>
              </a:ext>
            </a:extLst>
          </p:cNvPr>
          <p:cNvSpPr>
            <a:spLocks noGrp="1"/>
          </p:cNvSpPr>
          <p:nvPr>
            <p:ph type="title"/>
          </p:nvPr>
        </p:nvSpPr>
        <p:spPr>
          <a:xfrm>
            <a:off x="1139687" y="2974848"/>
            <a:ext cx="6843423" cy="1112656"/>
          </a:xfrm>
        </p:spPr>
        <p:txBody>
          <a:bodyPr vert="horz" lIns="91440" tIns="45720" rIns="91440" bIns="45720" rtlCol="0" anchor="b">
            <a:noAutofit/>
          </a:bodyPr>
          <a:lstStyle/>
          <a:p>
            <a:pPr algn="r"/>
            <a:r>
              <a:rPr lang="en-US" sz="6600" kern="1200" dirty="0">
                <a:solidFill>
                  <a:srgbClr val="FFFFFF"/>
                </a:solidFill>
                <a:latin typeface="+mn-lt"/>
                <a:ea typeface="+mj-ea"/>
                <a:cs typeface="+mj-cs"/>
              </a:rPr>
              <a:t>Survey Data &amp; Findings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70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C3FB09A-EB8A-4627-B4E4-A67D657DA395}"/>
              </a:ext>
            </a:extLst>
          </p:cNvPr>
          <p:cNvGraphicFramePr>
            <a:graphicFrameLocks noChangeAspect="1"/>
          </p:cNvGraphicFramePr>
          <p:nvPr>
            <p:custDataLst>
              <p:tags r:id="rId2"/>
            </p:custDataLst>
            <p:extLst>
              <p:ext uri="{D42A27DB-BD31-4B8C-83A1-F6EECF244321}">
                <p14:modId xmlns:p14="http://schemas.microsoft.com/office/powerpoint/2010/main" val="1353322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83" name="think-cell Slide" r:id="rId4" imgW="305" imgH="312" progId="TCLayout.ActiveDocument.1">
                  <p:embed/>
                </p:oleObj>
              </mc:Choice>
              <mc:Fallback>
                <p:oleObj name="think-cell Slide" r:id="rId4" imgW="305" imgH="31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Arrow: Down 4">
            <a:extLst>
              <a:ext uri="{FF2B5EF4-FFF2-40B4-BE49-F238E27FC236}">
                <a16:creationId xmlns:a16="http://schemas.microsoft.com/office/drawing/2014/main" id="{9BA61036-A8A9-493C-9A0D-C7057B5D0BF8}"/>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47CAA7-997B-4370-BAB4-632152EC74FA}"/>
              </a:ext>
            </a:extLst>
          </p:cNvPr>
          <p:cNvSpPr/>
          <p:nvPr/>
        </p:nvSpPr>
        <p:spPr>
          <a:xfrm>
            <a:off x="184754" y="854353"/>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Recommendations / Opinions</a:t>
            </a:r>
          </a:p>
        </p:txBody>
      </p:sp>
      <p:sp>
        <p:nvSpPr>
          <p:cNvPr id="7" name="Rectangle 6">
            <a:extLst>
              <a:ext uri="{FF2B5EF4-FFF2-40B4-BE49-F238E27FC236}">
                <a16:creationId xmlns:a16="http://schemas.microsoft.com/office/drawing/2014/main" id="{C2109F00-C9E8-4F3F-B2AC-BB70BA26AE60}"/>
              </a:ext>
            </a:extLst>
          </p:cNvPr>
          <p:cNvSpPr/>
          <p:nvPr/>
        </p:nvSpPr>
        <p:spPr>
          <a:xfrm>
            <a:off x="184754" y="1774695"/>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Metrics</a:t>
            </a:r>
          </a:p>
        </p:txBody>
      </p:sp>
      <p:sp>
        <p:nvSpPr>
          <p:cNvPr id="8" name="Rectangle 7">
            <a:extLst>
              <a:ext uri="{FF2B5EF4-FFF2-40B4-BE49-F238E27FC236}">
                <a16:creationId xmlns:a16="http://schemas.microsoft.com/office/drawing/2014/main" id="{E2C8CE36-BB5D-4238-AA7D-D347A2151AE5}"/>
              </a:ext>
            </a:extLst>
          </p:cNvPr>
          <p:cNvSpPr/>
          <p:nvPr/>
        </p:nvSpPr>
        <p:spPr>
          <a:xfrm>
            <a:off x="184754" y="3615379"/>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Agreement Statements</a:t>
            </a:r>
          </a:p>
        </p:txBody>
      </p:sp>
      <p:sp>
        <p:nvSpPr>
          <p:cNvPr id="9" name="Rectangle 8">
            <a:extLst>
              <a:ext uri="{FF2B5EF4-FFF2-40B4-BE49-F238E27FC236}">
                <a16:creationId xmlns:a16="http://schemas.microsoft.com/office/drawing/2014/main" id="{769C2E80-92D4-4510-A6FE-34C190019406}"/>
              </a:ext>
            </a:extLst>
          </p:cNvPr>
          <p:cNvSpPr/>
          <p:nvPr/>
        </p:nvSpPr>
        <p:spPr>
          <a:xfrm>
            <a:off x="184754" y="4535721"/>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Demographics</a:t>
            </a:r>
          </a:p>
        </p:txBody>
      </p:sp>
      <p:sp>
        <p:nvSpPr>
          <p:cNvPr id="10" name="Rectangle 9">
            <a:extLst>
              <a:ext uri="{FF2B5EF4-FFF2-40B4-BE49-F238E27FC236}">
                <a16:creationId xmlns:a16="http://schemas.microsoft.com/office/drawing/2014/main" id="{513F5860-20BF-41A5-845F-70D3F3F12F8E}"/>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1" name="Rectangle 10">
            <a:extLst>
              <a:ext uri="{FF2B5EF4-FFF2-40B4-BE49-F238E27FC236}">
                <a16:creationId xmlns:a16="http://schemas.microsoft.com/office/drawing/2014/main" id="{245C535E-A086-4CC5-926F-FED76ED54845}"/>
              </a:ext>
            </a:extLst>
          </p:cNvPr>
          <p:cNvSpPr/>
          <p:nvPr/>
        </p:nvSpPr>
        <p:spPr>
          <a:xfrm>
            <a:off x="184754" y="2695037"/>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Experiences </a:t>
            </a:r>
          </a:p>
          <a:p>
            <a:pPr algn="ctr"/>
            <a:r>
              <a:rPr lang="en-US" sz="1050" dirty="0"/>
              <a:t>(Multi-Select)</a:t>
            </a:r>
          </a:p>
        </p:txBody>
      </p:sp>
      <p:sp>
        <p:nvSpPr>
          <p:cNvPr id="12" name="Rectangle 11">
            <a:extLst>
              <a:ext uri="{FF2B5EF4-FFF2-40B4-BE49-F238E27FC236}">
                <a16:creationId xmlns:a16="http://schemas.microsoft.com/office/drawing/2014/main" id="{73E5EA2D-ABE8-43DD-A4E1-6FF96A6B3887}"/>
              </a:ext>
            </a:extLst>
          </p:cNvPr>
          <p:cNvSpPr/>
          <p:nvPr/>
        </p:nvSpPr>
        <p:spPr>
          <a:xfrm>
            <a:off x="184754" y="5456063"/>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Final Thoughts</a:t>
            </a:r>
          </a:p>
        </p:txBody>
      </p:sp>
      <p:sp>
        <p:nvSpPr>
          <p:cNvPr id="13" name="Arrow: Pentagon 12">
            <a:extLst>
              <a:ext uri="{FF2B5EF4-FFF2-40B4-BE49-F238E27FC236}">
                <a16:creationId xmlns:a16="http://schemas.microsoft.com/office/drawing/2014/main" id="{0C86C530-5866-4767-8962-2C2B9302E975}"/>
              </a:ext>
            </a:extLst>
          </p:cNvPr>
          <p:cNvSpPr/>
          <p:nvPr/>
        </p:nvSpPr>
        <p:spPr>
          <a:xfrm rot="10800000">
            <a:off x="2033832" y="927239"/>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14" name="Rectangle 13">
            <a:extLst>
              <a:ext uri="{FF2B5EF4-FFF2-40B4-BE49-F238E27FC236}">
                <a16:creationId xmlns:a16="http://schemas.microsoft.com/office/drawing/2014/main" id="{4F468A4F-4DD7-42EE-B93C-C31129BD6B8E}"/>
              </a:ext>
            </a:extLst>
          </p:cNvPr>
          <p:cNvSpPr/>
          <p:nvPr/>
        </p:nvSpPr>
        <p:spPr>
          <a:xfrm>
            <a:off x="2628900" y="1774695"/>
            <a:ext cx="9378346" cy="440472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i="0" u="sng" dirty="0">
                <a:solidFill>
                  <a:srgbClr val="222222"/>
                </a:solidFill>
                <a:effectLst/>
                <a:latin typeface="Arial" panose="020B0604020202020204" pitchFamily="34" charset="0"/>
              </a:rPr>
              <a:t>Key Topics Found Within Open-End Responses</a:t>
            </a:r>
          </a:p>
          <a:p>
            <a:pPr algn="l"/>
            <a:endParaRPr lang="en-US" b="1" i="0" u="sng" dirty="0">
              <a:solidFill>
                <a:srgbClr val="222222"/>
              </a:solidFill>
              <a:effectLst/>
              <a:latin typeface="Arial" panose="020B0604020202020204" pitchFamily="34" charset="0"/>
            </a:endParaRPr>
          </a:p>
          <a:p>
            <a:pPr marL="285750" indent="-285750" algn="l">
              <a:buFont typeface="Wingdings" panose="05000000000000000000" pitchFamily="2" charset="2"/>
              <a:buChar char="Ø"/>
            </a:pPr>
            <a:r>
              <a:rPr lang="en-US" b="0" i="0" dirty="0">
                <a:solidFill>
                  <a:srgbClr val="222222"/>
                </a:solidFill>
                <a:effectLst/>
                <a:latin typeface="Arial" panose="020B0604020202020204" pitchFamily="34" charset="0"/>
              </a:rPr>
              <a:t>Diversity, Equity, Inclusion and how it is observed and perceived in our community</a:t>
            </a:r>
          </a:p>
          <a:p>
            <a:pPr marL="285750" indent="-285750" algn="l">
              <a:buFont typeface="Wingdings" panose="05000000000000000000" pitchFamily="2" charset="2"/>
              <a:buChar char="Ø"/>
            </a:pPr>
            <a:endParaRPr lang="en-US" b="0" i="0" dirty="0">
              <a:solidFill>
                <a:srgbClr val="222222"/>
              </a:solidFill>
              <a:effectLst/>
              <a:latin typeface="Arial" panose="020B0604020202020204" pitchFamily="34" charset="0"/>
            </a:endParaRPr>
          </a:p>
          <a:p>
            <a:pPr marL="285750" indent="-285750" algn="l">
              <a:buFont typeface="Wingdings" panose="05000000000000000000" pitchFamily="2" charset="2"/>
              <a:buChar char="Ø"/>
            </a:pPr>
            <a:r>
              <a:rPr lang="en-US" b="0" i="0" dirty="0">
                <a:solidFill>
                  <a:srgbClr val="222222"/>
                </a:solidFill>
                <a:effectLst/>
                <a:latin typeface="Arial" panose="020B0604020202020204" pitchFamily="34" charset="0"/>
              </a:rPr>
              <a:t>Housing and Transportation and the populations they serve.  (Ex. no sidewalks/public transportation only attracts people with vehicles, expensive housing prices out lower income families)</a:t>
            </a:r>
          </a:p>
          <a:p>
            <a:pPr marL="285750" indent="-285750" algn="l">
              <a:buFont typeface="Wingdings" panose="05000000000000000000" pitchFamily="2" charset="2"/>
              <a:buChar char="Ø"/>
            </a:pPr>
            <a:endParaRPr lang="en-US" b="0" i="0" dirty="0">
              <a:solidFill>
                <a:srgbClr val="222222"/>
              </a:solidFill>
              <a:effectLst/>
              <a:latin typeface="Arial" panose="020B0604020202020204" pitchFamily="34" charset="0"/>
            </a:endParaRPr>
          </a:p>
          <a:p>
            <a:pPr marL="285750" indent="-285750" algn="l">
              <a:buFont typeface="Wingdings" panose="05000000000000000000" pitchFamily="2" charset="2"/>
              <a:buChar char="Ø"/>
            </a:pPr>
            <a:r>
              <a:rPr lang="en-US" b="0" i="0" dirty="0">
                <a:solidFill>
                  <a:srgbClr val="222222"/>
                </a:solidFill>
                <a:effectLst/>
                <a:latin typeface="Arial" panose="020B0604020202020204" pitchFamily="34" charset="0"/>
              </a:rPr>
              <a:t>Divisions within our community and how we treat each other (Mentions of special interest groups and individuals) </a:t>
            </a:r>
          </a:p>
          <a:p>
            <a:pPr marL="285750" indent="-285750" algn="l">
              <a:buFont typeface="Wingdings" panose="05000000000000000000" pitchFamily="2" charset="2"/>
              <a:buChar char="Ø"/>
            </a:pPr>
            <a:endParaRPr lang="en-US" b="0" i="0" dirty="0">
              <a:solidFill>
                <a:srgbClr val="222222"/>
              </a:solidFill>
              <a:effectLst/>
              <a:latin typeface="Arial" panose="020B0604020202020204" pitchFamily="34" charset="0"/>
            </a:endParaRPr>
          </a:p>
          <a:p>
            <a:pPr marL="285750" indent="-285750" algn="l">
              <a:buFont typeface="Wingdings" panose="05000000000000000000" pitchFamily="2" charset="2"/>
              <a:buChar char="Ø"/>
            </a:pPr>
            <a:r>
              <a:rPr lang="en-US" b="0" i="0" dirty="0">
                <a:solidFill>
                  <a:srgbClr val="222222"/>
                </a:solidFill>
                <a:effectLst/>
                <a:latin typeface="Arial" panose="020B0604020202020204" pitchFamily="34" charset="0"/>
              </a:rPr>
              <a:t>Bullying both by adults and children</a:t>
            </a:r>
          </a:p>
          <a:p>
            <a:pPr marL="285750" indent="-285750" algn="l">
              <a:buFont typeface="Wingdings" panose="05000000000000000000" pitchFamily="2" charset="2"/>
              <a:buChar char="Ø"/>
            </a:pPr>
            <a:endParaRPr lang="en-US" b="0" i="0" dirty="0">
              <a:solidFill>
                <a:srgbClr val="222222"/>
              </a:solidFill>
              <a:effectLst/>
              <a:latin typeface="Arial" panose="020B0604020202020204" pitchFamily="34" charset="0"/>
            </a:endParaRPr>
          </a:p>
          <a:p>
            <a:pPr marL="285750" indent="-285750" algn="l">
              <a:buFont typeface="Wingdings" panose="05000000000000000000" pitchFamily="2" charset="2"/>
              <a:buChar char="Ø"/>
            </a:pPr>
            <a:r>
              <a:rPr lang="en-US" b="0" i="0" dirty="0">
                <a:solidFill>
                  <a:srgbClr val="222222"/>
                </a:solidFill>
                <a:effectLst/>
                <a:latin typeface="Arial" panose="020B0604020202020204" pitchFamily="34" charset="0"/>
              </a:rPr>
              <a:t>Effectiveness of programs and actions within schools (Special education, holiday acknowledgement, hiring practices, etc.)</a:t>
            </a:r>
          </a:p>
        </p:txBody>
      </p:sp>
      <p:sp>
        <p:nvSpPr>
          <p:cNvPr id="15" name="Rectangle 14">
            <a:extLst>
              <a:ext uri="{FF2B5EF4-FFF2-40B4-BE49-F238E27FC236}">
                <a16:creationId xmlns:a16="http://schemas.microsoft.com/office/drawing/2014/main" id="{C034A56A-3AB2-4B70-8F14-76A3EA5E3C1E}"/>
              </a:ext>
            </a:extLst>
          </p:cNvPr>
          <p:cNvSpPr/>
          <p:nvPr/>
        </p:nvSpPr>
        <p:spPr>
          <a:xfrm>
            <a:off x="2687805" y="85435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Open-End Response Option to Capture Recommendations / Thoughts / Opinions</a:t>
            </a:r>
          </a:p>
        </p:txBody>
      </p:sp>
      <p:sp>
        <p:nvSpPr>
          <p:cNvPr id="17" name="TextBox 16">
            <a:extLst>
              <a:ext uri="{FF2B5EF4-FFF2-40B4-BE49-F238E27FC236}">
                <a16:creationId xmlns:a16="http://schemas.microsoft.com/office/drawing/2014/main" id="{55B21E63-15E0-4A1A-87B8-F07006E3EFD9}"/>
              </a:ext>
            </a:extLst>
          </p:cNvPr>
          <p:cNvSpPr txBox="1"/>
          <p:nvPr/>
        </p:nvSpPr>
        <p:spPr>
          <a:xfrm>
            <a:off x="0" y="6639164"/>
            <a:ext cx="6572633" cy="253916"/>
          </a:xfrm>
          <a:prstGeom prst="rect">
            <a:avLst/>
          </a:prstGeom>
          <a:noFill/>
        </p:spPr>
        <p:txBody>
          <a:bodyPr wrap="none" rtlCol="0">
            <a:spAutoFit/>
          </a:bodyPr>
          <a:lstStyle/>
          <a:p>
            <a:r>
              <a:rPr lang="en-US" sz="1050" i="1" dirty="0"/>
              <a:t>Q: As it relates to diversity, equity, and inclusion, what are the greatest challenges and opportunities facing Medway?</a:t>
            </a:r>
          </a:p>
        </p:txBody>
      </p:sp>
      <p:sp>
        <p:nvSpPr>
          <p:cNvPr id="16" name="Arrow: Pentagon 15">
            <a:extLst>
              <a:ext uri="{FF2B5EF4-FFF2-40B4-BE49-F238E27FC236}">
                <a16:creationId xmlns:a16="http://schemas.microsoft.com/office/drawing/2014/main" id="{83587F68-64FF-402B-81AE-B88BA17F92C4}"/>
              </a:ext>
            </a:extLst>
          </p:cNvPr>
          <p:cNvSpPr/>
          <p:nvPr/>
        </p:nvSpPr>
        <p:spPr>
          <a:xfrm rot="10800000">
            <a:off x="2033832" y="5528949"/>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19" name="TextBox 18">
            <a:extLst>
              <a:ext uri="{FF2B5EF4-FFF2-40B4-BE49-F238E27FC236}">
                <a16:creationId xmlns:a16="http://schemas.microsoft.com/office/drawing/2014/main" id="{F396CAAD-6645-49CD-90DD-273C255B8F3E}"/>
              </a:ext>
            </a:extLst>
          </p:cNvPr>
          <p:cNvSpPr txBox="1"/>
          <p:nvPr/>
        </p:nvSpPr>
        <p:spPr>
          <a:xfrm>
            <a:off x="6630292" y="6287657"/>
            <a:ext cx="5376954" cy="600164"/>
          </a:xfrm>
          <a:prstGeom prst="rect">
            <a:avLst/>
          </a:prstGeom>
          <a:noFill/>
        </p:spPr>
        <p:txBody>
          <a:bodyPr wrap="square" rtlCol="0">
            <a:spAutoFit/>
          </a:bodyPr>
          <a:lstStyle/>
          <a:p>
            <a:r>
              <a:rPr lang="en-US" sz="1100" i="1" dirty="0"/>
              <a:t>Q. Please provide any additional comments or suggestions that you have which may inform the IDEA committee’s charge with gathering information related to diversity, equity, and inclusion here in Medway.</a:t>
            </a:r>
          </a:p>
        </p:txBody>
      </p:sp>
    </p:spTree>
    <p:extLst>
      <p:ext uri="{BB962C8B-B14F-4D97-AF65-F5344CB8AC3E}">
        <p14:creationId xmlns:p14="http://schemas.microsoft.com/office/powerpoint/2010/main" val="2232285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C3FB09A-EB8A-4627-B4E4-A67D657DA39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7" name="think-cell Slide" r:id="rId4" imgW="305" imgH="312" progId="TCLayout.ActiveDocument.1">
                  <p:embed/>
                </p:oleObj>
              </mc:Choice>
              <mc:Fallback>
                <p:oleObj name="think-cell Slide" r:id="rId4" imgW="305" imgH="312" progId="TCLayout.ActiveDocument.1">
                  <p:embed/>
                  <p:pic>
                    <p:nvPicPr>
                      <p:cNvPr id="4" name="Object 3" hidden="1">
                        <a:extLst>
                          <a:ext uri="{FF2B5EF4-FFF2-40B4-BE49-F238E27FC236}">
                            <a16:creationId xmlns:a16="http://schemas.microsoft.com/office/drawing/2014/main" id="{AC3FB09A-EB8A-4627-B4E4-A67D657DA3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Arrow: Down 4">
            <a:extLst>
              <a:ext uri="{FF2B5EF4-FFF2-40B4-BE49-F238E27FC236}">
                <a16:creationId xmlns:a16="http://schemas.microsoft.com/office/drawing/2014/main" id="{9BA61036-A8A9-493C-9A0D-C7057B5D0BF8}"/>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47CAA7-997B-4370-BAB4-632152EC74FA}"/>
              </a:ext>
            </a:extLst>
          </p:cNvPr>
          <p:cNvSpPr/>
          <p:nvPr/>
        </p:nvSpPr>
        <p:spPr>
          <a:xfrm>
            <a:off x="184754" y="85435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Recommendations / Opinions</a:t>
            </a:r>
          </a:p>
        </p:txBody>
      </p:sp>
      <p:sp>
        <p:nvSpPr>
          <p:cNvPr id="7" name="Rectangle 6">
            <a:extLst>
              <a:ext uri="{FF2B5EF4-FFF2-40B4-BE49-F238E27FC236}">
                <a16:creationId xmlns:a16="http://schemas.microsoft.com/office/drawing/2014/main" id="{C2109F00-C9E8-4F3F-B2AC-BB70BA26AE60}"/>
              </a:ext>
            </a:extLst>
          </p:cNvPr>
          <p:cNvSpPr/>
          <p:nvPr/>
        </p:nvSpPr>
        <p:spPr>
          <a:xfrm>
            <a:off x="184754" y="1774695"/>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Key Metrics</a:t>
            </a:r>
          </a:p>
        </p:txBody>
      </p:sp>
      <p:sp>
        <p:nvSpPr>
          <p:cNvPr id="8" name="Rectangle 7">
            <a:extLst>
              <a:ext uri="{FF2B5EF4-FFF2-40B4-BE49-F238E27FC236}">
                <a16:creationId xmlns:a16="http://schemas.microsoft.com/office/drawing/2014/main" id="{E2C8CE36-BB5D-4238-AA7D-D347A2151AE5}"/>
              </a:ext>
            </a:extLst>
          </p:cNvPr>
          <p:cNvSpPr/>
          <p:nvPr/>
        </p:nvSpPr>
        <p:spPr>
          <a:xfrm>
            <a:off x="184754" y="3615379"/>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Agreement Statements</a:t>
            </a:r>
          </a:p>
        </p:txBody>
      </p:sp>
      <p:sp>
        <p:nvSpPr>
          <p:cNvPr id="9" name="Rectangle 8">
            <a:extLst>
              <a:ext uri="{FF2B5EF4-FFF2-40B4-BE49-F238E27FC236}">
                <a16:creationId xmlns:a16="http://schemas.microsoft.com/office/drawing/2014/main" id="{769C2E80-92D4-4510-A6FE-34C190019406}"/>
              </a:ext>
            </a:extLst>
          </p:cNvPr>
          <p:cNvSpPr/>
          <p:nvPr/>
        </p:nvSpPr>
        <p:spPr>
          <a:xfrm>
            <a:off x="184754" y="4535721"/>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Demographics</a:t>
            </a:r>
          </a:p>
        </p:txBody>
      </p:sp>
      <p:sp>
        <p:nvSpPr>
          <p:cNvPr id="10" name="Rectangle 9">
            <a:extLst>
              <a:ext uri="{FF2B5EF4-FFF2-40B4-BE49-F238E27FC236}">
                <a16:creationId xmlns:a16="http://schemas.microsoft.com/office/drawing/2014/main" id="{513F5860-20BF-41A5-845F-70D3F3F12F8E}"/>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1" name="Rectangle 10">
            <a:extLst>
              <a:ext uri="{FF2B5EF4-FFF2-40B4-BE49-F238E27FC236}">
                <a16:creationId xmlns:a16="http://schemas.microsoft.com/office/drawing/2014/main" id="{245C535E-A086-4CC5-926F-FED76ED54845}"/>
              </a:ext>
            </a:extLst>
          </p:cNvPr>
          <p:cNvSpPr/>
          <p:nvPr/>
        </p:nvSpPr>
        <p:spPr>
          <a:xfrm>
            <a:off x="184754" y="2695037"/>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Experiences </a:t>
            </a:r>
          </a:p>
          <a:p>
            <a:pPr algn="ctr"/>
            <a:r>
              <a:rPr lang="en-US" sz="1050" dirty="0"/>
              <a:t>(Multi-Select)</a:t>
            </a:r>
          </a:p>
        </p:txBody>
      </p:sp>
      <p:sp>
        <p:nvSpPr>
          <p:cNvPr id="12" name="Rectangle 11">
            <a:extLst>
              <a:ext uri="{FF2B5EF4-FFF2-40B4-BE49-F238E27FC236}">
                <a16:creationId xmlns:a16="http://schemas.microsoft.com/office/drawing/2014/main" id="{73E5EA2D-ABE8-43DD-A4E1-6FF96A6B3887}"/>
              </a:ext>
            </a:extLst>
          </p:cNvPr>
          <p:cNvSpPr/>
          <p:nvPr/>
        </p:nvSpPr>
        <p:spPr>
          <a:xfrm>
            <a:off x="184754" y="545606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Final Thoughts</a:t>
            </a:r>
          </a:p>
        </p:txBody>
      </p:sp>
      <p:sp>
        <p:nvSpPr>
          <p:cNvPr id="13" name="Arrow: Pentagon 12">
            <a:extLst>
              <a:ext uri="{FF2B5EF4-FFF2-40B4-BE49-F238E27FC236}">
                <a16:creationId xmlns:a16="http://schemas.microsoft.com/office/drawing/2014/main" id="{0C86C530-5866-4767-8962-2C2B9302E975}"/>
              </a:ext>
            </a:extLst>
          </p:cNvPr>
          <p:cNvSpPr/>
          <p:nvPr/>
        </p:nvSpPr>
        <p:spPr>
          <a:xfrm rot="10800000">
            <a:off x="2033832" y="1847581"/>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17" name="TextBox 16">
            <a:extLst>
              <a:ext uri="{FF2B5EF4-FFF2-40B4-BE49-F238E27FC236}">
                <a16:creationId xmlns:a16="http://schemas.microsoft.com/office/drawing/2014/main" id="{55B21E63-15E0-4A1A-87B8-F07006E3EFD9}"/>
              </a:ext>
            </a:extLst>
          </p:cNvPr>
          <p:cNvSpPr txBox="1"/>
          <p:nvPr/>
        </p:nvSpPr>
        <p:spPr>
          <a:xfrm>
            <a:off x="0" y="6639164"/>
            <a:ext cx="6572633" cy="253916"/>
          </a:xfrm>
          <a:prstGeom prst="rect">
            <a:avLst/>
          </a:prstGeom>
          <a:noFill/>
        </p:spPr>
        <p:txBody>
          <a:bodyPr wrap="none" rtlCol="0">
            <a:spAutoFit/>
          </a:bodyPr>
          <a:lstStyle/>
          <a:p>
            <a:r>
              <a:rPr lang="en-US" sz="1050" i="1" dirty="0"/>
              <a:t>Q: As it relates to diversity, equity, and inclusion, what are the greatest challenges and opportunities facing Medway?</a:t>
            </a:r>
          </a:p>
        </p:txBody>
      </p:sp>
      <p:sp>
        <p:nvSpPr>
          <p:cNvPr id="16" name="Rectangle: Rounded Corners 15">
            <a:extLst>
              <a:ext uri="{FF2B5EF4-FFF2-40B4-BE49-F238E27FC236}">
                <a16:creationId xmlns:a16="http://schemas.microsoft.com/office/drawing/2014/main" id="{52E71A81-3D00-4FF6-AA5A-3D645258CDAA}"/>
              </a:ext>
            </a:extLst>
          </p:cNvPr>
          <p:cNvSpPr/>
          <p:nvPr/>
        </p:nvSpPr>
        <p:spPr>
          <a:xfrm>
            <a:off x="2687804" y="915374"/>
            <a:ext cx="9580395" cy="2098412"/>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285750" indent="-285750">
              <a:buFont typeface="Arial" panose="020B0604020202020204" pitchFamily="34" charset="0"/>
              <a:buChar char="•"/>
            </a:pPr>
            <a:r>
              <a:rPr lang="en-US" dirty="0">
                <a:solidFill>
                  <a:schemeClr val="tx1"/>
                </a:solidFill>
              </a:rPr>
              <a:t>Approximately 60% of people say that they are “Satisfied or Very Satisfied” with Medway (overall)</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Only 34%-36% say they are “Satisfied or Very Satisfied” with Diversity, Equity, or Inclusion in Medway</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Meanwhile 14% -22% are “Dissatisfied or Very Dissatisfied” with Diversity, Equity, or Inclusion in Medway (compared to 5% for Medway - Overall) </a:t>
            </a:r>
          </a:p>
        </p:txBody>
      </p:sp>
      <p:graphicFrame>
        <p:nvGraphicFramePr>
          <p:cNvPr id="18" name="Table 17">
            <a:extLst>
              <a:ext uri="{FF2B5EF4-FFF2-40B4-BE49-F238E27FC236}">
                <a16:creationId xmlns:a16="http://schemas.microsoft.com/office/drawing/2014/main" id="{3CA22CA9-2B15-4D71-ADE2-628C447F27E4}"/>
              </a:ext>
            </a:extLst>
          </p:cNvPr>
          <p:cNvGraphicFramePr>
            <a:graphicFrameLocks noGrp="1"/>
          </p:cNvGraphicFramePr>
          <p:nvPr>
            <p:extLst>
              <p:ext uri="{D42A27DB-BD31-4B8C-83A1-F6EECF244321}">
                <p14:modId xmlns:p14="http://schemas.microsoft.com/office/powerpoint/2010/main" val="1924382473"/>
              </p:ext>
            </p:extLst>
          </p:nvPr>
        </p:nvGraphicFramePr>
        <p:xfrm>
          <a:off x="2191470" y="3128816"/>
          <a:ext cx="4799879" cy="293359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37164">
                  <a:extLst>
                    <a:ext uri="{9D8B030D-6E8A-4147-A177-3AD203B41FA5}">
                      <a16:colId xmlns:a16="http://schemas.microsoft.com/office/drawing/2014/main" val="1182124190"/>
                    </a:ext>
                  </a:extLst>
                </a:gridCol>
                <a:gridCol w="777015">
                  <a:extLst>
                    <a:ext uri="{9D8B030D-6E8A-4147-A177-3AD203B41FA5}">
                      <a16:colId xmlns:a16="http://schemas.microsoft.com/office/drawing/2014/main" val="3987461567"/>
                    </a:ext>
                  </a:extLst>
                </a:gridCol>
                <a:gridCol w="1009962">
                  <a:extLst>
                    <a:ext uri="{9D8B030D-6E8A-4147-A177-3AD203B41FA5}">
                      <a16:colId xmlns:a16="http://schemas.microsoft.com/office/drawing/2014/main" val="3457001497"/>
                    </a:ext>
                  </a:extLst>
                </a:gridCol>
                <a:gridCol w="1275738">
                  <a:extLst>
                    <a:ext uri="{9D8B030D-6E8A-4147-A177-3AD203B41FA5}">
                      <a16:colId xmlns:a16="http://schemas.microsoft.com/office/drawing/2014/main" val="2956896854"/>
                    </a:ext>
                  </a:extLst>
                </a:gridCol>
              </a:tblGrid>
              <a:tr h="615244">
                <a:tc>
                  <a:txBody>
                    <a:bodyPr/>
                    <a:lstStyle/>
                    <a:p>
                      <a:pPr algn="ctr"/>
                      <a:r>
                        <a:rPr lang="en-US" sz="1200" b="1" dirty="0"/>
                        <a:t>Metric</a:t>
                      </a:r>
                    </a:p>
                  </a:txBody>
                  <a:tcPr anchor="ctr"/>
                </a:tc>
                <a:tc>
                  <a:txBody>
                    <a:bodyPr/>
                    <a:lstStyle/>
                    <a:p>
                      <a:pPr algn="ctr"/>
                      <a:r>
                        <a:rPr lang="en-US" sz="1200" b="1" dirty="0"/>
                        <a:t>Average</a:t>
                      </a:r>
                    </a:p>
                    <a:p>
                      <a:pPr algn="ctr"/>
                      <a:r>
                        <a:rPr lang="en-US" sz="1200" b="1" dirty="0"/>
                        <a:t>(1-7 Scale) </a:t>
                      </a:r>
                    </a:p>
                  </a:txBody>
                  <a:tcPr anchor="ctr"/>
                </a:tc>
                <a:tc>
                  <a:txBody>
                    <a:bodyPr/>
                    <a:lstStyle/>
                    <a:p>
                      <a:pPr algn="ctr"/>
                      <a:r>
                        <a:rPr lang="en-US" sz="1200" b="1" dirty="0"/>
                        <a:t>Top-2 Box %</a:t>
                      </a:r>
                    </a:p>
                  </a:txBody>
                  <a:tcPr anchor="ctr"/>
                </a:tc>
                <a:tc>
                  <a:txBody>
                    <a:bodyPr/>
                    <a:lstStyle/>
                    <a:p>
                      <a:pPr algn="ctr"/>
                      <a:r>
                        <a:rPr lang="en-US" sz="1200" b="1" dirty="0"/>
                        <a:t>Bottom-2 Box %</a:t>
                      </a:r>
                    </a:p>
                  </a:txBody>
                  <a:tcPr anchor="ctr"/>
                </a:tc>
                <a:extLst>
                  <a:ext uri="{0D108BD9-81ED-4DB2-BD59-A6C34878D82A}">
                    <a16:rowId xmlns:a16="http://schemas.microsoft.com/office/drawing/2014/main" val="596271177"/>
                  </a:ext>
                </a:extLst>
              </a:tr>
              <a:tr h="382252">
                <a:tc>
                  <a:txBody>
                    <a:bodyPr/>
                    <a:lstStyle/>
                    <a:p>
                      <a:pPr algn="r"/>
                      <a:r>
                        <a:rPr lang="en-US" sz="1200" dirty="0"/>
                        <a:t>Overall Satisfaction</a:t>
                      </a:r>
                    </a:p>
                  </a:txBody>
                  <a:tcPr anchor="ctr"/>
                </a:tc>
                <a:tc>
                  <a:txBody>
                    <a:bodyPr/>
                    <a:lstStyle/>
                    <a:p>
                      <a:pPr algn="ctr"/>
                      <a:r>
                        <a:rPr lang="en-US" sz="1200" dirty="0"/>
                        <a:t>5.4</a:t>
                      </a:r>
                    </a:p>
                  </a:txBody>
                  <a:tcPr anchor="ctr"/>
                </a:tc>
                <a:tc>
                  <a:txBody>
                    <a:bodyPr/>
                    <a:lstStyle/>
                    <a:p>
                      <a:pPr algn="ctr"/>
                      <a:r>
                        <a:rPr lang="en-US" sz="1200" dirty="0"/>
                        <a:t>61%</a:t>
                      </a:r>
                    </a:p>
                  </a:txBody>
                  <a:tcPr anchor="ctr"/>
                </a:tc>
                <a:tc>
                  <a:txBody>
                    <a:bodyPr/>
                    <a:lstStyle/>
                    <a:p>
                      <a:pPr algn="ctr"/>
                      <a:r>
                        <a:rPr lang="en-US" sz="1200" dirty="0"/>
                        <a:t>5%</a:t>
                      </a:r>
                    </a:p>
                  </a:txBody>
                  <a:tcPr anchor="ctr"/>
                </a:tc>
                <a:extLst>
                  <a:ext uri="{0D108BD9-81ED-4DB2-BD59-A6C34878D82A}">
                    <a16:rowId xmlns:a16="http://schemas.microsoft.com/office/drawing/2014/main" val="2804456032"/>
                  </a:ext>
                </a:extLst>
              </a:tr>
              <a:tr h="6370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DIVERSITY</a:t>
                      </a:r>
                    </a:p>
                  </a:txBody>
                  <a:tcPr anchor="ctr"/>
                </a:tc>
                <a:tc>
                  <a:txBody>
                    <a:bodyPr/>
                    <a:lstStyle/>
                    <a:p>
                      <a:pPr algn="ctr"/>
                      <a:r>
                        <a:rPr lang="en-US" sz="1200" dirty="0"/>
                        <a:t>4.5</a:t>
                      </a:r>
                    </a:p>
                  </a:txBody>
                  <a:tcPr anchor="ctr"/>
                </a:tc>
                <a:tc>
                  <a:txBody>
                    <a:bodyPr/>
                    <a:lstStyle/>
                    <a:p>
                      <a:pPr algn="ctr"/>
                      <a:r>
                        <a:rPr lang="en-US" sz="1200" dirty="0"/>
                        <a:t>34%</a:t>
                      </a:r>
                    </a:p>
                  </a:txBody>
                  <a:tcPr anchor="ctr"/>
                </a:tc>
                <a:tc>
                  <a:txBody>
                    <a:bodyPr/>
                    <a:lstStyle/>
                    <a:p>
                      <a:pPr algn="ctr"/>
                      <a:r>
                        <a:rPr lang="en-US" sz="1200" dirty="0"/>
                        <a:t>14%</a:t>
                      </a:r>
                    </a:p>
                  </a:txBody>
                  <a:tcPr anchor="ctr"/>
                </a:tc>
                <a:extLst>
                  <a:ext uri="{0D108BD9-81ED-4DB2-BD59-A6C34878D82A}">
                    <a16:rowId xmlns:a16="http://schemas.microsoft.com/office/drawing/2014/main" val="1696990243"/>
                  </a:ext>
                </a:extLst>
              </a:tr>
              <a:tr h="6370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EQUITY</a:t>
                      </a:r>
                    </a:p>
                  </a:txBody>
                  <a:tcPr anchor="ctr"/>
                </a:tc>
                <a:tc>
                  <a:txBody>
                    <a:bodyPr/>
                    <a:lstStyle/>
                    <a:p>
                      <a:pPr algn="ctr"/>
                      <a:r>
                        <a:rPr lang="en-US" sz="1200" dirty="0"/>
                        <a:t>4.5</a:t>
                      </a:r>
                    </a:p>
                  </a:txBody>
                  <a:tcPr anchor="ctr"/>
                </a:tc>
                <a:tc>
                  <a:txBody>
                    <a:bodyPr/>
                    <a:lstStyle/>
                    <a:p>
                      <a:pPr algn="ctr"/>
                      <a:r>
                        <a:rPr lang="en-US" sz="1200" dirty="0"/>
                        <a:t>35%</a:t>
                      </a:r>
                    </a:p>
                  </a:txBody>
                  <a:tcPr anchor="ctr"/>
                </a:tc>
                <a:tc>
                  <a:txBody>
                    <a:bodyPr/>
                    <a:lstStyle/>
                    <a:p>
                      <a:pPr algn="ctr"/>
                      <a:r>
                        <a:rPr lang="en-US" sz="1200" dirty="0"/>
                        <a:t>16%</a:t>
                      </a:r>
                    </a:p>
                  </a:txBody>
                  <a:tcPr anchor="ctr"/>
                </a:tc>
                <a:extLst>
                  <a:ext uri="{0D108BD9-81ED-4DB2-BD59-A6C34878D82A}">
                    <a16:rowId xmlns:a16="http://schemas.microsoft.com/office/drawing/2014/main" val="2158643516"/>
                  </a:ext>
                </a:extLst>
              </a:tr>
              <a:tr h="6370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INCLUSION</a:t>
                      </a:r>
                    </a:p>
                  </a:txBody>
                  <a:tcPr anchor="ctr"/>
                </a:tc>
                <a:tc>
                  <a:txBody>
                    <a:bodyPr/>
                    <a:lstStyle/>
                    <a:p>
                      <a:pPr algn="ctr"/>
                      <a:r>
                        <a:rPr lang="en-US" sz="1200" dirty="0"/>
                        <a:t>4.4</a:t>
                      </a:r>
                    </a:p>
                  </a:txBody>
                  <a:tcPr anchor="ctr"/>
                </a:tc>
                <a:tc>
                  <a:txBody>
                    <a:bodyPr/>
                    <a:lstStyle/>
                    <a:p>
                      <a:pPr algn="ctr"/>
                      <a:r>
                        <a:rPr lang="en-US" sz="1200" dirty="0"/>
                        <a:t>36%</a:t>
                      </a:r>
                    </a:p>
                  </a:txBody>
                  <a:tcPr anchor="ctr"/>
                </a:tc>
                <a:tc>
                  <a:txBody>
                    <a:bodyPr/>
                    <a:lstStyle/>
                    <a:p>
                      <a:pPr algn="ctr"/>
                      <a:r>
                        <a:rPr lang="en-US" sz="1200" dirty="0"/>
                        <a:t>22%</a:t>
                      </a:r>
                    </a:p>
                  </a:txBody>
                  <a:tcPr anchor="ctr"/>
                </a:tc>
                <a:extLst>
                  <a:ext uri="{0D108BD9-81ED-4DB2-BD59-A6C34878D82A}">
                    <a16:rowId xmlns:a16="http://schemas.microsoft.com/office/drawing/2014/main" val="3764738060"/>
                  </a:ext>
                </a:extLst>
              </a:tr>
            </a:tbl>
          </a:graphicData>
        </a:graphic>
      </p:graphicFrame>
      <p:graphicFrame>
        <p:nvGraphicFramePr>
          <p:cNvPr id="19" name="Chart 18">
            <a:extLst>
              <a:ext uri="{FF2B5EF4-FFF2-40B4-BE49-F238E27FC236}">
                <a16:creationId xmlns:a16="http://schemas.microsoft.com/office/drawing/2014/main" id="{2E44311A-5FB5-4F3A-BA41-CE65C5D487E9}"/>
              </a:ext>
            </a:extLst>
          </p:cNvPr>
          <p:cNvGraphicFramePr>
            <a:graphicFrameLocks/>
          </p:cNvGraphicFramePr>
          <p:nvPr>
            <p:extLst>
              <p:ext uri="{D42A27DB-BD31-4B8C-83A1-F6EECF244321}">
                <p14:modId xmlns:p14="http://schemas.microsoft.com/office/powerpoint/2010/main" val="3237790019"/>
              </p:ext>
            </p:extLst>
          </p:nvPr>
        </p:nvGraphicFramePr>
        <p:xfrm>
          <a:off x="7172325" y="3769074"/>
          <a:ext cx="4686300" cy="1628237"/>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a:extLst>
              <a:ext uri="{FF2B5EF4-FFF2-40B4-BE49-F238E27FC236}">
                <a16:creationId xmlns:a16="http://schemas.microsoft.com/office/drawing/2014/main" id="{F55C9E3C-2448-458A-9CC7-990A1BD36650}"/>
              </a:ext>
            </a:extLst>
          </p:cNvPr>
          <p:cNvSpPr/>
          <p:nvPr/>
        </p:nvSpPr>
        <p:spPr>
          <a:xfrm>
            <a:off x="2687806" y="252759"/>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Key Metrics</a:t>
            </a:r>
          </a:p>
        </p:txBody>
      </p:sp>
    </p:spTree>
    <p:extLst>
      <p:ext uri="{BB962C8B-B14F-4D97-AF65-F5344CB8AC3E}">
        <p14:creationId xmlns:p14="http://schemas.microsoft.com/office/powerpoint/2010/main" val="1152082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AA9189A-E766-4BD9-A79F-7195340C3FA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6" name="think-cell Slide" r:id="rId4" imgW="305" imgH="312" progId="TCLayout.ActiveDocument.1">
                  <p:embed/>
                </p:oleObj>
              </mc:Choice>
              <mc:Fallback>
                <p:oleObj name="think-cell Slide" r:id="rId4" imgW="305" imgH="312" progId="TCLayout.ActiveDocument.1">
                  <p:embed/>
                  <p:pic>
                    <p:nvPicPr>
                      <p:cNvPr id="6" name="Object 5" hidden="1">
                        <a:extLst>
                          <a:ext uri="{FF2B5EF4-FFF2-40B4-BE49-F238E27FC236}">
                            <a16:creationId xmlns:a16="http://schemas.microsoft.com/office/drawing/2014/main" id="{7AA9189A-E766-4BD9-A79F-7195340C3F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E7EF7E-B45F-4584-A455-A2D62FCC3936}"/>
              </a:ext>
            </a:extLst>
          </p:cNvPr>
          <p:cNvSpPr>
            <a:spLocks noGrp="1"/>
          </p:cNvSpPr>
          <p:nvPr>
            <p:ph type="title"/>
          </p:nvPr>
        </p:nvSpPr>
        <p:spPr>
          <a:xfrm>
            <a:off x="838200" y="365126"/>
            <a:ext cx="10515600" cy="547734"/>
          </a:xfrm>
        </p:spPr>
        <p:txBody>
          <a:bodyPr vert="horz">
            <a:normAutofit fontScale="90000"/>
          </a:bodyPr>
          <a:lstStyle/>
          <a:p>
            <a:r>
              <a:rPr lang="en-US" dirty="0"/>
              <a:t>Key Metrics – Gender / Sexuality</a:t>
            </a:r>
          </a:p>
        </p:txBody>
      </p:sp>
      <p:graphicFrame>
        <p:nvGraphicFramePr>
          <p:cNvPr id="17" name="Table 17">
            <a:extLst>
              <a:ext uri="{FF2B5EF4-FFF2-40B4-BE49-F238E27FC236}">
                <a16:creationId xmlns:a16="http://schemas.microsoft.com/office/drawing/2014/main" id="{CDD60972-95F1-4706-82EE-8CC58B6D1B59}"/>
              </a:ext>
            </a:extLst>
          </p:cNvPr>
          <p:cNvGraphicFramePr>
            <a:graphicFrameLocks noGrp="1"/>
          </p:cNvGraphicFramePr>
          <p:nvPr>
            <p:extLst>
              <p:ext uri="{D42A27DB-BD31-4B8C-83A1-F6EECF244321}">
                <p14:modId xmlns:p14="http://schemas.microsoft.com/office/powerpoint/2010/main" val="4283126892"/>
              </p:ext>
            </p:extLst>
          </p:nvPr>
        </p:nvGraphicFramePr>
        <p:xfrm>
          <a:off x="198497" y="4432691"/>
          <a:ext cx="7635998" cy="212376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05001">
                  <a:extLst>
                    <a:ext uri="{9D8B030D-6E8A-4147-A177-3AD203B41FA5}">
                      <a16:colId xmlns:a16="http://schemas.microsoft.com/office/drawing/2014/main" val="1182124190"/>
                    </a:ext>
                  </a:extLst>
                </a:gridCol>
                <a:gridCol w="809625">
                  <a:extLst>
                    <a:ext uri="{9D8B030D-6E8A-4147-A177-3AD203B41FA5}">
                      <a16:colId xmlns:a16="http://schemas.microsoft.com/office/drawing/2014/main" val="3457001497"/>
                    </a:ext>
                  </a:extLst>
                </a:gridCol>
                <a:gridCol w="1028700">
                  <a:extLst>
                    <a:ext uri="{9D8B030D-6E8A-4147-A177-3AD203B41FA5}">
                      <a16:colId xmlns:a16="http://schemas.microsoft.com/office/drawing/2014/main" val="2612327468"/>
                    </a:ext>
                  </a:extLst>
                </a:gridCol>
                <a:gridCol w="1771650">
                  <a:extLst>
                    <a:ext uri="{9D8B030D-6E8A-4147-A177-3AD203B41FA5}">
                      <a16:colId xmlns:a16="http://schemas.microsoft.com/office/drawing/2014/main" val="3406713744"/>
                    </a:ext>
                  </a:extLst>
                </a:gridCol>
                <a:gridCol w="2121022">
                  <a:extLst>
                    <a:ext uri="{9D8B030D-6E8A-4147-A177-3AD203B41FA5}">
                      <a16:colId xmlns:a16="http://schemas.microsoft.com/office/drawing/2014/main" val="326008560"/>
                    </a:ext>
                  </a:extLst>
                </a:gridCol>
              </a:tblGrid>
              <a:tr h="294968">
                <a:tc>
                  <a:txBody>
                    <a:bodyPr/>
                    <a:lstStyle/>
                    <a:p>
                      <a:pPr algn="ctr"/>
                      <a:r>
                        <a:rPr lang="en-US" sz="1200" dirty="0"/>
                        <a:t>Metric (Top-2 Box %)</a:t>
                      </a:r>
                    </a:p>
                  </a:txBody>
                  <a:tcPr anchor="ctr"/>
                </a:tc>
                <a:tc>
                  <a:txBody>
                    <a:bodyPr/>
                    <a:lstStyle/>
                    <a:p>
                      <a:pPr algn="ctr"/>
                      <a:r>
                        <a:rPr lang="en-US" sz="1200" dirty="0"/>
                        <a:t>Overall </a:t>
                      </a:r>
                    </a:p>
                    <a:p>
                      <a:pPr algn="ctr"/>
                      <a:r>
                        <a:rPr lang="en-US" sz="1200" dirty="0"/>
                        <a:t>(n=245)</a:t>
                      </a:r>
                    </a:p>
                  </a:txBody>
                  <a:tcPr anchor="ctr"/>
                </a:tc>
                <a:tc>
                  <a:txBody>
                    <a:bodyPr/>
                    <a:lstStyle/>
                    <a:p>
                      <a:pPr algn="ctr"/>
                      <a:r>
                        <a:rPr lang="en-US" sz="1200" dirty="0"/>
                        <a:t>Heterosexual</a:t>
                      </a:r>
                    </a:p>
                    <a:p>
                      <a:pPr algn="ctr"/>
                      <a:r>
                        <a:rPr lang="en-US" sz="1200" dirty="0"/>
                        <a:t>(n=182)</a:t>
                      </a:r>
                    </a:p>
                  </a:txBody>
                  <a:tcPr anchor="ctr"/>
                </a:tc>
                <a:tc>
                  <a:txBody>
                    <a:bodyPr/>
                    <a:lstStyle/>
                    <a:p>
                      <a:pPr algn="ctr"/>
                      <a:r>
                        <a:rPr lang="en-US" sz="1200" dirty="0"/>
                        <a:t>Gay / Lesbian / Bisexual</a:t>
                      </a:r>
                    </a:p>
                    <a:p>
                      <a:pPr algn="ctr"/>
                      <a:r>
                        <a:rPr lang="en-US" sz="1200" dirty="0"/>
                        <a:t>(n=15)</a:t>
                      </a:r>
                      <a:r>
                        <a:rPr lang="en-US" sz="1200" dirty="0">
                          <a:solidFill>
                            <a:srgbClr val="FF0000"/>
                          </a:solidFill>
                        </a:rPr>
                        <a:t> </a:t>
                      </a:r>
                      <a:endParaRPr lang="en-US" sz="1200" dirty="0"/>
                    </a:p>
                  </a:txBody>
                  <a:tcPr anchor="ctr"/>
                </a:tc>
                <a:tc>
                  <a:txBody>
                    <a:bodyPr/>
                    <a:lstStyle/>
                    <a:p>
                      <a:pPr algn="ctr"/>
                      <a:r>
                        <a:rPr lang="en-US" sz="1200" dirty="0"/>
                        <a:t>Prefer Not to Answer</a:t>
                      </a:r>
                    </a:p>
                    <a:p>
                      <a:pPr algn="ctr"/>
                      <a:r>
                        <a:rPr lang="en-US" sz="1200" dirty="0"/>
                        <a:t>(n=44)</a:t>
                      </a:r>
                    </a:p>
                  </a:txBody>
                  <a:tcPr anchor="ctr"/>
                </a:tc>
                <a:extLst>
                  <a:ext uri="{0D108BD9-81ED-4DB2-BD59-A6C34878D82A}">
                    <a16:rowId xmlns:a16="http://schemas.microsoft.com/office/drawing/2014/main" val="596271177"/>
                  </a:ext>
                </a:extLst>
              </a:tr>
              <a:tr h="294968">
                <a:tc>
                  <a:txBody>
                    <a:bodyPr/>
                    <a:lstStyle/>
                    <a:p>
                      <a:pPr algn="r"/>
                      <a:r>
                        <a:rPr lang="en-US" sz="1200" dirty="0"/>
                        <a:t>Overall Satisfaction</a:t>
                      </a:r>
                    </a:p>
                  </a:txBody>
                  <a:tcPr anchor="ctr"/>
                </a:tc>
                <a:tc>
                  <a:txBody>
                    <a:bodyPr/>
                    <a:lstStyle/>
                    <a:p>
                      <a:pPr algn="ctr"/>
                      <a:r>
                        <a:rPr lang="en-US" sz="1200" dirty="0"/>
                        <a:t>61%</a:t>
                      </a:r>
                    </a:p>
                  </a:txBody>
                  <a:tcPr anchor="ctr"/>
                </a:tc>
                <a:tc>
                  <a:txBody>
                    <a:bodyPr/>
                    <a:lstStyle/>
                    <a:p>
                      <a:pPr algn="ctr"/>
                      <a:r>
                        <a:rPr lang="en-US" sz="1200" dirty="0"/>
                        <a:t>61%</a:t>
                      </a:r>
                    </a:p>
                  </a:txBody>
                  <a:tcPr anchor="ctr"/>
                </a:tc>
                <a:tc>
                  <a:txBody>
                    <a:bodyPr/>
                    <a:lstStyle/>
                    <a:p>
                      <a:pPr algn="ctr"/>
                      <a:r>
                        <a:rPr lang="en-US" sz="1200" dirty="0"/>
                        <a:t>53%</a:t>
                      </a:r>
                    </a:p>
                  </a:txBody>
                  <a:tcPr anchor="ctr"/>
                </a:tc>
                <a:tc>
                  <a:txBody>
                    <a:bodyPr/>
                    <a:lstStyle/>
                    <a:p>
                      <a:pPr algn="ctr"/>
                      <a:r>
                        <a:rPr lang="en-US" sz="1200" dirty="0"/>
                        <a:t>64%</a:t>
                      </a:r>
                    </a:p>
                  </a:txBody>
                  <a:tcPr anchor="ctr"/>
                </a:tc>
                <a:extLst>
                  <a:ext uri="{0D108BD9-81ED-4DB2-BD59-A6C34878D82A}">
                    <a16:rowId xmlns:a16="http://schemas.microsoft.com/office/drawing/2014/main" val="2804456032"/>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DIVERSITY</a:t>
                      </a:r>
                    </a:p>
                  </a:txBody>
                  <a:tcPr anchor="ctr"/>
                </a:tc>
                <a:tc>
                  <a:txBody>
                    <a:bodyPr/>
                    <a:lstStyle/>
                    <a:p>
                      <a:pPr algn="ctr"/>
                      <a:r>
                        <a:rPr lang="en-US" sz="1200" dirty="0"/>
                        <a:t>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66%</a:t>
                      </a:r>
                    </a:p>
                  </a:txBody>
                  <a:tcPr anchor="ctr"/>
                </a:tc>
                <a:extLst>
                  <a:ext uri="{0D108BD9-81ED-4DB2-BD59-A6C34878D82A}">
                    <a16:rowId xmlns:a16="http://schemas.microsoft.com/office/drawing/2014/main" val="1696990243"/>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EQUITY</a:t>
                      </a:r>
                    </a:p>
                  </a:txBody>
                  <a:tcPr anchor="ctr"/>
                </a:tc>
                <a:tc>
                  <a:txBody>
                    <a:bodyPr/>
                    <a:lstStyle/>
                    <a:p>
                      <a:pPr algn="ctr"/>
                      <a:r>
                        <a:rPr lang="en-US" sz="1200" dirty="0"/>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66%</a:t>
                      </a:r>
                    </a:p>
                  </a:txBody>
                  <a:tcPr anchor="ctr"/>
                </a:tc>
                <a:extLst>
                  <a:ext uri="{0D108BD9-81ED-4DB2-BD59-A6C34878D82A}">
                    <a16:rowId xmlns:a16="http://schemas.microsoft.com/office/drawing/2014/main" val="2158643516"/>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INCLUSION</a:t>
                      </a:r>
                    </a:p>
                  </a:txBody>
                  <a:tcPr anchor="ctr"/>
                </a:tc>
                <a:tc>
                  <a:txBody>
                    <a:bodyPr/>
                    <a:lstStyle/>
                    <a:p>
                      <a:pPr algn="ctr"/>
                      <a:r>
                        <a:rPr lang="en-US" sz="1200" dirty="0"/>
                        <a:t>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65%</a:t>
                      </a:r>
                    </a:p>
                  </a:txBody>
                  <a:tcPr anchor="ctr"/>
                </a:tc>
                <a:extLst>
                  <a:ext uri="{0D108BD9-81ED-4DB2-BD59-A6C34878D82A}">
                    <a16:rowId xmlns:a16="http://schemas.microsoft.com/office/drawing/2014/main" val="3764738060"/>
                  </a:ext>
                </a:extLst>
              </a:tr>
            </a:tbl>
          </a:graphicData>
        </a:graphic>
      </p:graphicFrame>
      <p:sp>
        <p:nvSpPr>
          <p:cNvPr id="21" name="Rectangle: Rounded Corners 20">
            <a:extLst>
              <a:ext uri="{FF2B5EF4-FFF2-40B4-BE49-F238E27FC236}">
                <a16:creationId xmlns:a16="http://schemas.microsoft.com/office/drawing/2014/main" id="{6488572C-5F40-4EC2-9064-CEFB6FBF3429}"/>
              </a:ext>
            </a:extLst>
          </p:cNvPr>
          <p:cNvSpPr/>
          <p:nvPr/>
        </p:nvSpPr>
        <p:spPr>
          <a:xfrm>
            <a:off x="8572500" y="1145336"/>
            <a:ext cx="3390901" cy="2569413"/>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Males are directionally less satisfied Overall with Medway than Females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However, Females are directionally less satisfied on Diversity and Inclusion, and significantly less satisfied with Equity</a:t>
            </a:r>
          </a:p>
        </p:txBody>
      </p:sp>
      <p:sp>
        <p:nvSpPr>
          <p:cNvPr id="7" name="TextBox 6">
            <a:extLst>
              <a:ext uri="{FF2B5EF4-FFF2-40B4-BE49-F238E27FC236}">
                <a16:creationId xmlns:a16="http://schemas.microsoft.com/office/drawing/2014/main" id="{1020DB6E-B9C7-4C9D-AF47-02FE25EE0683}"/>
              </a:ext>
            </a:extLst>
          </p:cNvPr>
          <p:cNvSpPr txBox="1"/>
          <p:nvPr/>
        </p:nvSpPr>
        <p:spPr>
          <a:xfrm>
            <a:off x="198497" y="6604084"/>
            <a:ext cx="4607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Top-2 Box % = Percentage of respondents that said “Satisfied” or “Very Satisfied”</a:t>
            </a:r>
          </a:p>
        </p:txBody>
      </p:sp>
      <p:graphicFrame>
        <p:nvGraphicFramePr>
          <p:cNvPr id="11" name="Table 17">
            <a:extLst>
              <a:ext uri="{FF2B5EF4-FFF2-40B4-BE49-F238E27FC236}">
                <a16:creationId xmlns:a16="http://schemas.microsoft.com/office/drawing/2014/main" id="{442BD32B-9430-463E-834B-969B7D2CDBA7}"/>
              </a:ext>
            </a:extLst>
          </p:cNvPr>
          <p:cNvGraphicFramePr>
            <a:graphicFrameLocks noGrp="1"/>
          </p:cNvGraphicFramePr>
          <p:nvPr>
            <p:extLst>
              <p:ext uri="{D42A27DB-BD31-4B8C-83A1-F6EECF244321}">
                <p14:modId xmlns:p14="http://schemas.microsoft.com/office/powerpoint/2010/main" val="2703226107"/>
              </p:ext>
            </p:extLst>
          </p:nvPr>
        </p:nvGraphicFramePr>
        <p:xfrm>
          <a:off x="228599" y="1450289"/>
          <a:ext cx="7305676" cy="212376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82965">
                  <a:extLst>
                    <a:ext uri="{9D8B030D-6E8A-4147-A177-3AD203B41FA5}">
                      <a16:colId xmlns:a16="http://schemas.microsoft.com/office/drawing/2014/main" val="1182124190"/>
                    </a:ext>
                  </a:extLst>
                </a:gridCol>
                <a:gridCol w="1036591">
                  <a:extLst>
                    <a:ext uri="{9D8B030D-6E8A-4147-A177-3AD203B41FA5}">
                      <a16:colId xmlns:a16="http://schemas.microsoft.com/office/drawing/2014/main" val="3457001497"/>
                    </a:ext>
                  </a:extLst>
                </a:gridCol>
                <a:gridCol w="1309373">
                  <a:extLst>
                    <a:ext uri="{9D8B030D-6E8A-4147-A177-3AD203B41FA5}">
                      <a16:colId xmlns:a16="http://schemas.microsoft.com/office/drawing/2014/main" val="2612327468"/>
                    </a:ext>
                  </a:extLst>
                </a:gridCol>
                <a:gridCol w="1590851">
                  <a:extLst>
                    <a:ext uri="{9D8B030D-6E8A-4147-A177-3AD203B41FA5}">
                      <a16:colId xmlns:a16="http://schemas.microsoft.com/office/drawing/2014/main" val="3406713744"/>
                    </a:ext>
                  </a:extLst>
                </a:gridCol>
                <a:gridCol w="1585896">
                  <a:extLst>
                    <a:ext uri="{9D8B030D-6E8A-4147-A177-3AD203B41FA5}">
                      <a16:colId xmlns:a16="http://schemas.microsoft.com/office/drawing/2014/main" val="214099172"/>
                    </a:ext>
                  </a:extLst>
                </a:gridCol>
              </a:tblGrid>
              <a:tr h="294968">
                <a:tc>
                  <a:txBody>
                    <a:bodyPr/>
                    <a:lstStyle/>
                    <a:p>
                      <a:pPr algn="ctr"/>
                      <a:r>
                        <a:rPr lang="en-US" sz="1200" dirty="0">
                          <a:solidFill>
                            <a:schemeClr val="bg1"/>
                          </a:solidFill>
                        </a:rPr>
                        <a:t>Metric (Top-2 Box %)</a:t>
                      </a:r>
                    </a:p>
                  </a:txBody>
                  <a:tcPr anchor="ctr">
                    <a:solidFill>
                      <a:schemeClr val="tx2"/>
                    </a:solidFill>
                  </a:tcPr>
                </a:tc>
                <a:tc>
                  <a:txBody>
                    <a:bodyPr/>
                    <a:lstStyle/>
                    <a:p>
                      <a:pPr algn="ctr"/>
                      <a:r>
                        <a:rPr lang="en-US" sz="1200" dirty="0">
                          <a:solidFill>
                            <a:schemeClr val="bg1"/>
                          </a:solidFill>
                        </a:rPr>
                        <a:t>Overall </a:t>
                      </a:r>
                    </a:p>
                    <a:p>
                      <a:pPr algn="ctr"/>
                      <a:r>
                        <a:rPr lang="en-US" sz="1200" dirty="0">
                          <a:solidFill>
                            <a:schemeClr val="bg1"/>
                          </a:solidFill>
                        </a:rPr>
                        <a:t>(n=245)</a:t>
                      </a:r>
                    </a:p>
                  </a:txBody>
                  <a:tcPr anchor="ctr">
                    <a:solidFill>
                      <a:schemeClr val="tx2"/>
                    </a:solidFill>
                  </a:tcPr>
                </a:tc>
                <a:tc>
                  <a:txBody>
                    <a:bodyPr/>
                    <a:lstStyle/>
                    <a:p>
                      <a:pPr algn="ctr"/>
                      <a:r>
                        <a:rPr lang="en-US" sz="1200" dirty="0">
                          <a:solidFill>
                            <a:schemeClr val="bg1"/>
                          </a:solidFill>
                        </a:rPr>
                        <a:t>Male</a:t>
                      </a:r>
                    </a:p>
                    <a:p>
                      <a:pPr algn="ctr"/>
                      <a:r>
                        <a:rPr lang="en-US" sz="1200" dirty="0">
                          <a:solidFill>
                            <a:schemeClr val="bg1"/>
                          </a:solidFill>
                        </a:rPr>
                        <a:t>(n=83)</a:t>
                      </a:r>
                    </a:p>
                  </a:txBody>
                  <a:tcPr anchor="ctr">
                    <a:solidFill>
                      <a:schemeClr val="tx2"/>
                    </a:solidFill>
                  </a:tcPr>
                </a:tc>
                <a:tc>
                  <a:txBody>
                    <a:bodyPr/>
                    <a:lstStyle/>
                    <a:p>
                      <a:pPr algn="ctr"/>
                      <a:r>
                        <a:rPr lang="en-US" sz="1200" dirty="0">
                          <a:solidFill>
                            <a:schemeClr val="bg1"/>
                          </a:solidFill>
                        </a:rPr>
                        <a:t>Female</a:t>
                      </a:r>
                    </a:p>
                    <a:p>
                      <a:pPr algn="ctr"/>
                      <a:r>
                        <a:rPr lang="en-US" sz="1200" dirty="0">
                          <a:solidFill>
                            <a:schemeClr val="bg1"/>
                          </a:solidFill>
                        </a:rPr>
                        <a:t>(n=136)</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Prefer Not to Answer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(n=21)</a:t>
                      </a:r>
                    </a:p>
                  </a:txBody>
                  <a:tcPr anchor="ctr">
                    <a:solidFill>
                      <a:schemeClr val="tx2"/>
                    </a:solidFill>
                  </a:tcPr>
                </a:tc>
                <a:extLst>
                  <a:ext uri="{0D108BD9-81ED-4DB2-BD59-A6C34878D82A}">
                    <a16:rowId xmlns:a16="http://schemas.microsoft.com/office/drawing/2014/main" val="596271177"/>
                  </a:ext>
                </a:extLst>
              </a:tr>
              <a:tr h="294968">
                <a:tc>
                  <a:txBody>
                    <a:bodyPr/>
                    <a:lstStyle/>
                    <a:p>
                      <a:pPr algn="r"/>
                      <a:r>
                        <a:rPr lang="en-US" sz="1200" dirty="0"/>
                        <a:t>Overall Satisfaction</a:t>
                      </a:r>
                    </a:p>
                  </a:txBody>
                  <a:tcPr anchor="ctr"/>
                </a:tc>
                <a:tc>
                  <a:txBody>
                    <a:bodyPr/>
                    <a:lstStyle/>
                    <a:p>
                      <a:pPr algn="ctr"/>
                      <a:r>
                        <a:rPr lang="en-US" sz="1200" dirty="0"/>
                        <a:t>61%</a:t>
                      </a:r>
                    </a:p>
                  </a:txBody>
                  <a:tcPr anchor="ctr"/>
                </a:tc>
                <a:tc>
                  <a:txBody>
                    <a:bodyPr/>
                    <a:lstStyle/>
                    <a:p>
                      <a:pPr algn="ctr"/>
                      <a:r>
                        <a:rPr lang="en-US" sz="1200" dirty="0"/>
                        <a:t>56%</a:t>
                      </a:r>
                    </a:p>
                  </a:txBody>
                  <a:tcPr anchor="ctr"/>
                </a:tc>
                <a:tc>
                  <a:txBody>
                    <a:bodyPr/>
                    <a:lstStyle/>
                    <a:p>
                      <a:pPr algn="ctr"/>
                      <a:r>
                        <a:rPr lang="en-US" sz="1200" dirty="0"/>
                        <a:t>64%</a:t>
                      </a:r>
                    </a:p>
                  </a:txBody>
                  <a:tcPr anchor="ctr"/>
                </a:tc>
                <a:tc>
                  <a:txBody>
                    <a:bodyPr/>
                    <a:lstStyle/>
                    <a:p>
                      <a:pPr algn="ctr"/>
                      <a:r>
                        <a:rPr lang="en-US" sz="1200" dirty="0"/>
                        <a:t>57%</a:t>
                      </a:r>
                    </a:p>
                  </a:txBody>
                  <a:tcPr anchor="ctr"/>
                </a:tc>
                <a:extLst>
                  <a:ext uri="{0D108BD9-81ED-4DB2-BD59-A6C34878D82A}">
                    <a16:rowId xmlns:a16="http://schemas.microsoft.com/office/drawing/2014/main" val="2804456032"/>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DIVERSITY</a:t>
                      </a:r>
                    </a:p>
                  </a:txBody>
                  <a:tcPr anchor="ctr"/>
                </a:tc>
                <a:tc>
                  <a:txBody>
                    <a:bodyPr/>
                    <a:lstStyle/>
                    <a:p>
                      <a:pPr algn="ctr"/>
                      <a:r>
                        <a:rPr lang="en-US" sz="1200" dirty="0"/>
                        <a:t>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71%</a:t>
                      </a:r>
                    </a:p>
                  </a:txBody>
                  <a:tcPr anchor="ctr"/>
                </a:tc>
                <a:extLst>
                  <a:ext uri="{0D108BD9-81ED-4DB2-BD59-A6C34878D82A}">
                    <a16:rowId xmlns:a16="http://schemas.microsoft.com/office/drawing/2014/main" val="1696990243"/>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EQUITY</a:t>
                      </a:r>
                    </a:p>
                  </a:txBody>
                  <a:tcPr anchor="ctr"/>
                </a:tc>
                <a:tc>
                  <a:txBody>
                    <a:bodyPr/>
                    <a:lstStyle/>
                    <a:p>
                      <a:pPr algn="ctr"/>
                      <a:r>
                        <a:rPr lang="en-US" sz="1200" dirty="0"/>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Calibri" panose="020F0502020204030204"/>
                          <a:ea typeface="+mn-ea"/>
                          <a:cs typeface="+mn-cs"/>
                        </a:rPr>
                        <a:t>41%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71%</a:t>
                      </a:r>
                    </a:p>
                  </a:txBody>
                  <a:tcPr anchor="ctr"/>
                </a:tc>
                <a:extLst>
                  <a:ext uri="{0D108BD9-81ED-4DB2-BD59-A6C34878D82A}">
                    <a16:rowId xmlns:a16="http://schemas.microsoft.com/office/drawing/2014/main" val="2158643516"/>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INCLUSION</a:t>
                      </a:r>
                    </a:p>
                  </a:txBody>
                  <a:tcPr anchor="ctr"/>
                </a:tc>
                <a:tc>
                  <a:txBody>
                    <a:bodyPr/>
                    <a:lstStyle/>
                    <a:p>
                      <a:pPr algn="ctr"/>
                      <a:r>
                        <a:rPr lang="en-US" sz="1200" dirty="0"/>
                        <a:t>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71%</a:t>
                      </a:r>
                    </a:p>
                  </a:txBody>
                  <a:tcPr anchor="ctr"/>
                </a:tc>
                <a:extLst>
                  <a:ext uri="{0D108BD9-81ED-4DB2-BD59-A6C34878D82A}">
                    <a16:rowId xmlns:a16="http://schemas.microsoft.com/office/drawing/2014/main" val="3764738060"/>
                  </a:ext>
                </a:extLst>
              </a:tr>
            </a:tbl>
          </a:graphicData>
        </a:graphic>
      </p:graphicFrame>
      <p:sp>
        <p:nvSpPr>
          <p:cNvPr id="12" name="TextBox 11">
            <a:extLst>
              <a:ext uri="{FF2B5EF4-FFF2-40B4-BE49-F238E27FC236}">
                <a16:creationId xmlns:a16="http://schemas.microsoft.com/office/drawing/2014/main" id="{D2B18510-BAFE-48A1-B001-E0DB68DF5601}"/>
              </a:ext>
            </a:extLst>
          </p:cNvPr>
          <p:cNvSpPr txBox="1"/>
          <p:nvPr/>
        </p:nvSpPr>
        <p:spPr>
          <a:xfrm>
            <a:off x="5094347" y="6604084"/>
            <a:ext cx="288252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Only segments with 10+ responses are displayed</a:t>
            </a:r>
          </a:p>
        </p:txBody>
      </p:sp>
      <p:sp>
        <p:nvSpPr>
          <p:cNvPr id="8" name="Arrow: Pentagon 7">
            <a:extLst>
              <a:ext uri="{FF2B5EF4-FFF2-40B4-BE49-F238E27FC236}">
                <a16:creationId xmlns:a16="http://schemas.microsoft.com/office/drawing/2014/main" id="{81C182A4-946F-41DE-A9FD-CDF0E57BCDBD}"/>
              </a:ext>
            </a:extLst>
          </p:cNvPr>
          <p:cNvSpPr/>
          <p:nvPr/>
        </p:nvSpPr>
        <p:spPr>
          <a:xfrm>
            <a:off x="228599" y="1100816"/>
            <a:ext cx="1438276" cy="330116"/>
          </a:xfrm>
          <a:prstGeom prst="homePlate">
            <a:avLst/>
          </a:prstGeom>
          <a:solidFill>
            <a:schemeClr val="tx2"/>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Calibri" panose="020F0502020204030204"/>
                <a:ea typeface="+mn-ea"/>
                <a:cs typeface="+mn-cs"/>
              </a:rPr>
              <a:t>Gender</a:t>
            </a:r>
          </a:p>
        </p:txBody>
      </p:sp>
      <p:sp>
        <p:nvSpPr>
          <p:cNvPr id="14" name="TextBox 13">
            <a:extLst>
              <a:ext uri="{FF2B5EF4-FFF2-40B4-BE49-F238E27FC236}">
                <a16:creationId xmlns:a16="http://schemas.microsoft.com/office/drawing/2014/main" id="{A95EC845-35EE-4286-B30A-C9EFB399CA00}"/>
              </a:ext>
            </a:extLst>
          </p:cNvPr>
          <p:cNvSpPr txBox="1"/>
          <p:nvPr/>
        </p:nvSpPr>
        <p:spPr>
          <a:xfrm>
            <a:off x="198497" y="3776294"/>
            <a:ext cx="4607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Top-2 Box % = Percentage of respondents that said “Satisfied” or “Very Satisfied”</a:t>
            </a:r>
          </a:p>
        </p:txBody>
      </p:sp>
      <p:sp>
        <p:nvSpPr>
          <p:cNvPr id="15" name="TextBox 14">
            <a:extLst>
              <a:ext uri="{FF2B5EF4-FFF2-40B4-BE49-F238E27FC236}">
                <a16:creationId xmlns:a16="http://schemas.microsoft.com/office/drawing/2014/main" id="{7DF29DC9-3A3E-42A3-B42D-5C8652CF23F6}"/>
              </a:ext>
            </a:extLst>
          </p:cNvPr>
          <p:cNvSpPr txBox="1"/>
          <p:nvPr/>
        </p:nvSpPr>
        <p:spPr>
          <a:xfrm>
            <a:off x="4875654" y="3672780"/>
            <a:ext cx="3696846"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Only segments with 10+ responses are displayed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1" dirty="0">
                <a:solidFill>
                  <a:srgbClr val="00B050"/>
                </a:solidFill>
                <a:latin typeface="Calibri" panose="020F0502020204030204"/>
              </a:rPr>
              <a:t>Green </a:t>
            </a:r>
            <a:r>
              <a:rPr lang="en-US" sz="1050" i="1" dirty="0">
                <a:solidFill>
                  <a:srgbClr val="FF0000"/>
                </a:solidFill>
                <a:latin typeface="Calibri" panose="020F0502020204030204"/>
              </a:rPr>
              <a:t>/ Red</a:t>
            </a:r>
            <a:r>
              <a:rPr lang="en-US" sz="1050" i="1" dirty="0">
                <a:solidFill>
                  <a:prstClr val="black"/>
                </a:solidFill>
                <a:latin typeface="Calibri" panose="020F0502020204030204"/>
              </a:rPr>
              <a:t>: Indicate statistically significant difference at 95% CI</a:t>
            </a:r>
            <a:endPar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row: Pentagon 12">
            <a:extLst>
              <a:ext uri="{FF2B5EF4-FFF2-40B4-BE49-F238E27FC236}">
                <a16:creationId xmlns:a16="http://schemas.microsoft.com/office/drawing/2014/main" id="{B551616B-5E42-48CD-969E-93259714FA77}"/>
              </a:ext>
            </a:extLst>
          </p:cNvPr>
          <p:cNvSpPr/>
          <p:nvPr/>
        </p:nvSpPr>
        <p:spPr>
          <a:xfrm>
            <a:off x="228599" y="4054950"/>
            <a:ext cx="1438276" cy="330116"/>
          </a:xfrm>
          <a:prstGeom prst="homePlate">
            <a:avLst/>
          </a:prstGeom>
          <a:solidFill>
            <a:srgbClr val="4472C4"/>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Calibri" panose="020F0502020204030204"/>
                <a:ea typeface="+mn-ea"/>
                <a:cs typeface="+mn-cs"/>
              </a:rPr>
              <a:t>Sexuality</a:t>
            </a:r>
          </a:p>
        </p:txBody>
      </p:sp>
      <p:sp>
        <p:nvSpPr>
          <p:cNvPr id="16" name="Rectangle: Rounded Corners 15">
            <a:extLst>
              <a:ext uri="{FF2B5EF4-FFF2-40B4-BE49-F238E27FC236}">
                <a16:creationId xmlns:a16="http://schemas.microsoft.com/office/drawing/2014/main" id="{8DC98A92-8E52-4065-BE7D-BD8820BB4A39}"/>
              </a:ext>
            </a:extLst>
          </p:cNvPr>
          <p:cNvSpPr/>
          <p:nvPr/>
        </p:nvSpPr>
        <p:spPr>
          <a:xfrm>
            <a:off x="8572500" y="4161629"/>
            <a:ext cx="3390901" cy="2569413"/>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Heterosexual respondents are directionally more satisfied across all four key metrics than Gay / Lesbian / Bisexual respondents</a:t>
            </a:r>
          </a:p>
        </p:txBody>
      </p:sp>
    </p:spTree>
    <p:extLst>
      <p:ext uri="{BB962C8B-B14F-4D97-AF65-F5344CB8AC3E}">
        <p14:creationId xmlns:p14="http://schemas.microsoft.com/office/powerpoint/2010/main" val="205183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AA9189A-E766-4BD9-A79F-7195340C3FA5}"/>
              </a:ext>
            </a:extLst>
          </p:cNvPr>
          <p:cNvGraphicFramePr>
            <a:graphicFrameLocks noChangeAspect="1"/>
          </p:cNvGraphicFramePr>
          <p:nvPr>
            <p:custDataLst>
              <p:tags r:id="rId2"/>
            </p:custDataLst>
            <p:extLst>
              <p:ext uri="{D42A27DB-BD31-4B8C-83A1-F6EECF244321}">
                <p14:modId xmlns:p14="http://schemas.microsoft.com/office/powerpoint/2010/main" val="858610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8" name="think-cell Slide" r:id="rId4" imgW="305" imgH="312" progId="TCLayout.ActiveDocument.1">
                  <p:embed/>
                </p:oleObj>
              </mc:Choice>
              <mc:Fallback>
                <p:oleObj name="think-cell Slide" r:id="rId4" imgW="305" imgH="312" progId="TCLayout.ActiveDocument.1">
                  <p:embed/>
                  <p:pic>
                    <p:nvPicPr>
                      <p:cNvPr id="6" name="Object 5" hidden="1">
                        <a:extLst>
                          <a:ext uri="{FF2B5EF4-FFF2-40B4-BE49-F238E27FC236}">
                            <a16:creationId xmlns:a16="http://schemas.microsoft.com/office/drawing/2014/main" id="{7AA9189A-E766-4BD9-A79F-7195340C3F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E7EF7E-B45F-4584-A455-A2D62FCC3936}"/>
              </a:ext>
            </a:extLst>
          </p:cNvPr>
          <p:cNvSpPr>
            <a:spLocks noGrp="1"/>
          </p:cNvSpPr>
          <p:nvPr>
            <p:ph type="title"/>
          </p:nvPr>
        </p:nvSpPr>
        <p:spPr>
          <a:xfrm>
            <a:off x="838200" y="365126"/>
            <a:ext cx="10515600" cy="547734"/>
          </a:xfrm>
        </p:spPr>
        <p:txBody>
          <a:bodyPr vert="horz">
            <a:normAutofit fontScale="90000"/>
          </a:bodyPr>
          <a:lstStyle/>
          <a:p>
            <a:r>
              <a:rPr lang="en-US" dirty="0"/>
              <a:t>Key Metrics – Race / Age</a:t>
            </a:r>
          </a:p>
        </p:txBody>
      </p:sp>
      <p:graphicFrame>
        <p:nvGraphicFramePr>
          <p:cNvPr id="17" name="Table 17">
            <a:extLst>
              <a:ext uri="{FF2B5EF4-FFF2-40B4-BE49-F238E27FC236}">
                <a16:creationId xmlns:a16="http://schemas.microsoft.com/office/drawing/2014/main" id="{CDD60972-95F1-4706-82EE-8CC58B6D1B59}"/>
              </a:ext>
            </a:extLst>
          </p:cNvPr>
          <p:cNvGraphicFramePr>
            <a:graphicFrameLocks noGrp="1"/>
          </p:cNvGraphicFramePr>
          <p:nvPr>
            <p:extLst>
              <p:ext uri="{D42A27DB-BD31-4B8C-83A1-F6EECF244321}">
                <p14:modId xmlns:p14="http://schemas.microsoft.com/office/powerpoint/2010/main" val="2115351853"/>
              </p:ext>
            </p:extLst>
          </p:nvPr>
        </p:nvGraphicFramePr>
        <p:xfrm>
          <a:off x="198497" y="4432691"/>
          <a:ext cx="8116830" cy="212376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69987">
                  <a:extLst>
                    <a:ext uri="{9D8B030D-6E8A-4147-A177-3AD203B41FA5}">
                      <a16:colId xmlns:a16="http://schemas.microsoft.com/office/drawing/2014/main" val="1182124190"/>
                    </a:ext>
                  </a:extLst>
                </a:gridCol>
                <a:gridCol w="911850">
                  <a:extLst>
                    <a:ext uri="{9D8B030D-6E8A-4147-A177-3AD203B41FA5}">
                      <a16:colId xmlns:a16="http://schemas.microsoft.com/office/drawing/2014/main" val="994756789"/>
                    </a:ext>
                  </a:extLst>
                </a:gridCol>
                <a:gridCol w="911850">
                  <a:extLst>
                    <a:ext uri="{9D8B030D-6E8A-4147-A177-3AD203B41FA5}">
                      <a16:colId xmlns:a16="http://schemas.microsoft.com/office/drawing/2014/main" val="3226805072"/>
                    </a:ext>
                  </a:extLst>
                </a:gridCol>
                <a:gridCol w="911850">
                  <a:extLst>
                    <a:ext uri="{9D8B030D-6E8A-4147-A177-3AD203B41FA5}">
                      <a16:colId xmlns:a16="http://schemas.microsoft.com/office/drawing/2014/main" val="3457001497"/>
                    </a:ext>
                  </a:extLst>
                </a:gridCol>
                <a:gridCol w="603186">
                  <a:extLst>
                    <a:ext uri="{9D8B030D-6E8A-4147-A177-3AD203B41FA5}">
                      <a16:colId xmlns:a16="http://schemas.microsoft.com/office/drawing/2014/main" val="2612327468"/>
                    </a:ext>
                  </a:extLst>
                </a:gridCol>
                <a:gridCol w="1169755">
                  <a:extLst>
                    <a:ext uri="{9D8B030D-6E8A-4147-A177-3AD203B41FA5}">
                      <a16:colId xmlns:a16="http://schemas.microsoft.com/office/drawing/2014/main" val="3406713744"/>
                    </a:ext>
                  </a:extLst>
                </a:gridCol>
                <a:gridCol w="2038352">
                  <a:extLst>
                    <a:ext uri="{9D8B030D-6E8A-4147-A177-3AD203B41FA5}">
                      <a16:colId xmlns:a16="http://schemas.microsoft.com/office/drawing/2014/main" val="326008560"/>
                    </a:ext>
                  </a:extLst>
                </a:gridCol>
              </a:tblGrid>
              <a:tr h="294968">
                <a:tc>
                  <a:txBody>
                    <a:bodyPr/>
                    <a:lstStyle/>
                    <a:p>
                      <a:pPr algn="ctr"/>
                      <a:r>
                        <a:rPr lang="en-US" sz="1200" dirty="0"/>
                        <a:t>Metric (Top-2 Box %)</a:t>
                      </a:r>
                    </a:p>
                  </a:txBody>
                  <a:tcPr anchor="ctr"/>
                </a:tc>
                <a:tc>
                  <a:txBody>
                    <a:bodyPr/>
                    <a:lstStyle/>
                    <a:p>
                      <a:pPr algn="ctr"/>
                      <a:r>
                        <a:rPr lang="en-US" sz="1200" dirty="0"/>
                        <a:t>Overall</a:t>
                      </a:r>
                    </a:p>
                    <a:p>
                      <a:pPr algn="ctr"/>
                      <a:r>
                        <a:rPr lang="en-US" sz="1200" dirty="0"/>
                        <a:t>(n=242)</a:t>
                      </a:r>
                    </a:p>
                  </a:txBody>
                  <a:tcPr anchor="ctr"/>
                </a:tc>
                <a:tc>
                  <a:txBody>
                    <a:bodyPr/>
                    <a:lstStyle/>
                    <a:p>
                      <a:pPr algn="ctr"/>
                      <a:r>
                        <a:rPr lang="en-US" sz="1200" dirty="0"/>
                        <a:t>Under 18</a:t>
                      </a:r>
                    </a:p>
                    <a:p>
                      <a:pPr algn="ctr"/>
                      <a:r>
                        <a:rPr lang="en-US" sz="1200" dirty="0"/>
                        <a:t>(n=10)</a:t>
                      </a:r>
                    </a:p>
                  </a:txBody>
                  <a:tcPr anchor="ctr"/>
                </a:tc>
                <a:tc>
                  <a:txBody>
                    <a:bodyPr/>
                    <a:lstStyle/>
                    <a:p>
                      <a:pPr algn="ctr"/>
                      <a:r>
                        <a:rPr lang="en-US" sz="1200" dirty="0"/>
                        <a:t>19-34</a:t>
                      </a:r>
                    </a:p>
                    <a:p>
                      <a:pPr algn="ctr"/>
                      <a:r>
                        <a:rPr lang="en-US" sz="1200" dirty="0"/>
                        <a:t>(n=17)</a:t>
                      </a:r>
                    </a:p>
                  </a:txBody>
                  <a:tcPr anchor="ctr"/>
                </a:tc>
                <a:tc>
                  <a:txBody>
                    <a:bodyPr/>
                    <a:lstStyle/>
                    <a:p>
                      <a:pPr algn="ctr"/>
                      <a:r>
                        <a:rPr lang="en-US" sz="1200" dirty="0"/>
                        <a:t>35-44</a:t>
                      </a:r>
                    </a:p>
                    <a:p>
                      <a:pPr algn="ctr"/>
                      <a:r>
                        <a:rPr lang="en-US" sz="1200" dirty="0"/>
                        <a:t>(n=89)</a:t>
                      </a:r>
                    </a:p>
                  </a:txBody>
                  <a:tcPr anchor="ctr"/>
                </a:tc>
                <a:tc>
                  <a:txBody>
                    <a:bodyPr/>
                    <a:lstStyle/>
                    <a:p>
                      <a:pPr algn="ctr"/>
                      <a:r>
                        <a:rPr lang="en-US" sz="1200" dirty="0"/>
                        <a:t>45-59</a:t>
                      </a:r>
                    </a:p>
                    <a:p>
                      <a:pPr algn="ctr"/>
                      <a:r>
                        <a:rPr lang="en-US" sz="1200" dirty="0"/>
                        <a:t>(n=92)</a:t>
                      </a:r>
                    </a:p>
                  </a:txBody>
                  <a:tcPr anchor="ctr"/>
                </a:tc>
                <a:tc>
                  <a:txBody>
                    <a:bodyPr/>
                    <a:lstStyle/>
                    <a:p>
                      <a:pPr algn="ctr"/>
                      <a:r>
                        <a:rPr lang="en-US" sz="1200" dirty="0"/>
                        <a:t>60+</a:t>
                      </a:r>
                    </a:p>
                    <a:p>
                      <a:pPr algn="ctr"/>
                      <a:r>
                        <a:rPr lang="en-US" sz="1200" dirty="0"/>
                        <a:t>(n=28)</a:t>
                      </a:r>
                    </a:p>
                  </a:txBody>
                  <a:tcPr anchor="ctr"/>
                </a:tc>
                <a:extLst>
                  <a:ext uri="{0D108BD9-81ED-4DB2-BD59-A6C34878D82A}">
                    <a16:rowId xmlns:a16="http://schemas.microsoft.com/office/drawing/2014/main" val="596271177"/>
                  </a:ext>
                </a:extLst>
              </a:tr>
              <a:tr h="294968">
                <a:tc>
                  <a:txBody>
                    <a:bodyPr/>
                    <a:lstStyle/>
                    <a:p>
                      <a:pPr algn="r"/>
                      <a:r>
                        <a:rPr lang="en-US" sz="1200" dirty="0"/>
                        <a:t>Overall Satisfaction</a:t>
                      </a:r>
                    </a:p>
                  </a:txBody>
                  <a:tcPr anchor="ctr"/>
                </a:tc>
                <a:tc>
                  <a:txBody>
                    <a:bodyPr/>
                    <a:lstStyle/>
                    <a:p>
                      <a:pPr algn="ctr"/>
                      <a:r>
                        <a:rPr lang="en-US" sz="1200" dirty="0"/>
                        <a:t>61%</a:t>
                      </a:r>
                    </a:p>
                  </a:txBody>
                  <a:tcPr anchor="ctr"/>
                </a:tc>
                <a:tc>
                  <a:txBody>
                    <a:bodyPr/>
                    <a:lstStyle/>
                    <a:p>
                      <a:pPr algn="ctr"/>
                      <a:r>
                        <a:rPr lang="en-US" sz="1200" dirty="0"/>
                        <a:t>40%</a:t>
                      </a:r>
                    </a:p>
                  </a:txBody>
                  <a:tcPr anchor="ctr"/>
                </a:tc>
                <a:tc>
                  <a:txBody>
                    <a:bodyPr/>
                    <a:lstStyle/>
                    <a:p>
                      <a:pPr algn="ctr"/>
                      <a:r>
                        <a:rPr lang="en-US" sz="1200" dirty="0">
                          <a:solidFill>
                            <a:srgbClr val="FF0000"/>
                          </a:solidFill>
                        </a:rPr>
                        <a:t>36%</a:t>
                      </a:r>
                    </a:p>
                  </a:txBody>
                  <a:tcPr anchor="ctr"/>
                </a:tc>
                <a:tc>
                  <a:txBody>
                    <a:bodyPr/>
                    <a:lstStyle/>
                    <a:p>
                      <a:pPr algn="ctr"/>
                      <a:r>
                        <a:rPr lang="en-US" sz="1200" dirty="0">
                          <a:solidFill>
                            <a:srgbClr val="00B050"/>
                          </a:solidFill>
                        </a:rPr>
                        <a:t>63%</a:t>
                      </a:r>
                    </a:p>
                  </a:txBody>
                  <a:tcPr anchor="ctr"/>
                </a:tc>
                <a:tc>
                  <a:txBody>
                    <a:bodyPr/>
                    <a:lstStyle/>
                    <a:p>
                      <a:pPr algn="ctr"/>
                      <a:r>
                        <a:rPr lang="en-US" sz="1200" dirty="0">
                          <a:solidFill>
                            <a:srgbClr val="00B050"/>
                          </a:solidFill>
                        </a:rPr>
                        <a:t>64%</a:t>
                      </a:r>
                    </a:p>
                  </a:txBody>
                  <a:tcPr anchor="ctr"/>
                </a:tc>
                <a:tc>
                  <a:txBody>
                    <a:bodyPr/>
                    <a:lstStyle/>
                    <a:p>
                      <a:pPr algn="ctr"/>
                      <a:r>
                        <a:rPr lang="en-US" sz="1200" dirty="0"/>
                        <a:t>71%</a:t>
                      </a:r>
                    </a:p>
                  </a:txBody>
                  <a:tcPr anchor="ctr"/>
                </a:tc>
                <a:extLst>
                  <a:ext uri="{0D108BD9-81ED-4DB2-BD59-A6C34878D82A}">
                    <a16:rowId xmlns:a16="http://schemas.microsoft.com/office/drawing/2014/main" val="2804456032"/>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DIVERSITY</a:t>
                      </a:r>
                    </a:p>
                  </a:txBody>
                  <a:tcPr anchor="ctr"/>
                </a:tc>
                <a:tc>
                  <a:txBody>
                    <a:bodyPr/>
                    <a:lstStyle/>
                    <a:p>
                      <a:pPr algn="ctr"/>
                      <a:r>
                        <a:rPr lang="en-US" sz="1200" dirty="0"/>
                        <a:t>34%</a:t>
                      </a:r>
                    </a:p>
                  </a:txBody>
                  <a:tcPr anchor="ctr"/>
                </a:tc>
                <a:tc>
                  <a:txBody>
                    <a:bodyPr/>
                    <a:lstStyle/>
                    <a:p>
                      <a:pPr algn="ctr"/>
                      <a:r>
                        <a:rPr lang="en-US" sz="1200" dirty="0"/>
                        <a:t>30%</a:t>
                      </a:r>
                    </a:p>
                  </a:txBody>
                  <a:tcPr anchor="ctr"/>
                </a:tc>
                <a:tc>
                  <a:txBody>
                    <a:bodyPr/>
                    <a:lstStyle/>
                    <a:p>
                      <a:pPr algn="ctr"/>
                      <a:r>
                        <a:rPr lang="en-US" sz="1200" dirty="0"/>
                        <a:t>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39%</a:t>
                      </a:r>
                    </a:p>
                  </a:txBody>
                  <a:tcPr anchor="ctr"/>
                </a:tc>
                <a:extLst>
                  <a:ext uri="{0D108BD9-81ED-4DB2-BD59-A6C34878D82A}">
                    <a16:rowId xmlns:a16="http://schemas.microsoft.com/office/drawing/2014/main" val="1696990243"/>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EQUITY</a:t>
                      </a:r>
                    </a:p>
                  </a:txBody>
                  <a:tcPr anchor="ctr"/>
                </a:tc>
                <a:tc>
                  <a:txBody>
                    <a:bodyPr/>
                    <a:lstStyle/>
                    <a:p>
                      <a:pPr algn="ctr"/>
                      <a:r>
                        <a:rPr lang="en-US" sz="1200" dirty="0"/>
                        <a:t>35%</a:t>
                      </a:r>
                    </a:p>
                  </a:txBody>
                  <a:tcPr anchor="ctr"/>
                </a:tc>
                <a:tc>
                  <a:txBody>
                    <a:bodyPr/>
                    <a:lstStyle/>
                    <a:p>
                      <a:pPr algn="ctr"/>
                      <a:r>
                        <a:rPr lang="en-US" sz="1200" dirty="0">
                          <a:highlight>
                            <a:srgbClr val="FFFF00"/>
                          </a:highlight>
                        </a:rPr>
                        <a:t>33</a:t>
                      </a:r>
                      <a:r>
                        <a:rPr lang="en-US" sz="1200" dirty="0"/>
                        <a:t>%</a:t>
                      </a:r>
                    </a:p>
                  </a:txBody>
                  <a:tcPr anchor="ctr"/>
                </a:tc>
                <a:tc>
                  <a:txBody>
                    <a:bodyPr/>
                    <a:lstStyle/>
                    <a:p>
                      <a:pPr algn="ctr"/>
                      <a:r>
                        <a:rPr lang="en-US" sz="1200" dirty="0"/>
                        <a:t>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43%</a:t>
                      </a:r>
                    </a:p>
                  </a:txBody>
                  <a:tcPr anchor="ctr"/>
                </a:tc>
                <a:extLst>
                  <a:ext uri="{0D108BD9-81ED-4DB2-BD59-A6C34878D82A}">
                    <a16:rowId xmlns:a16="http://schemas.microsoft.com/office/drawing/2014/main" val="2158643516"/>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INCLUSION</a:t>
                      </a:r>
                    </a:p>
                  </a:txBody>
                  <a:tcPr anchor="ctr"/>
                </a:tc>
                <a:tc>
                  <a:txBody>
                    <a:bodyPr/>
                    <a:lstStyle/>
                    <a:p>
                      <a:pPr algn="ctr"/>
                      <a:r>
                        <a:rPr lang="en-US" sz="1200" dirty="0"/>
                        <a:t>36%</a:t>
                      </a:r>
                    </a:p>
                  </a:txBody>
                  <a:tcPr anchor="ctr"/>
                </a:tc>
                <a:tc>
                  <a:txBody>
                    <a:bodyPr/>
                    <a:lstStyle/>
                    <a:p>
                      <a:pPr algn="ctr"/>
                      <a:r>
                        <a:rPr lang="en-US" sz="1200" dirty="0"/>
                        <a:t>10%</a:t>
                      </a:r>
                    </a:p>
                  </a:txBody>
                  <a:tcPr anchor="ctr"/>
                </a:tc>
                <a:tc>
                  <a:txBody>
                    <a:bodyPr/>
                    <a:lstStyle/>
                    <a:p>
                      <a:pPr algn="ctr"/>
                      <a:r>
                        <a:rPr lang="en-US" sz="1200" dirty="0"/>
                        <a:t>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32%</a:t>
                      </a:r>
                    </a:p>
                  </a:txBody>
                  <a:tcPr anchor="ctr"/>
                </a:tc>
                <a:extLst>
                  <a:ext uri="{0D108BD9-81ED-4DB2-BD59-A6C34878D82A}">
                    <a16:rowId xmlns:a16="http://schemas.microsoft.com/office/drawing/2014/main" val="3764738060"/>
                  </a:ext>
                </a:extLst>
              </a:tr>
            </a:tbl>
          </a:graphicData>
        </a:graphic>
      </p:graphicFrame>
      <p:sp>
        <p:nvSpPr>
          <p:cNvPr id="21" name="Rectangle: Rounded Corners 20">
            <a:extLst>
              <a:ext uri="{FF2B5EF4-FFF2-40B4-BE49-F238E27FC236}">
                <a16:creationId xmlns:a16="http://schemas.microsoft.com/office/drawing/2014/main" id="{6488572C-5F40-4EC2-9064-CEFB6FBF3429}"/>
              </a:ext>
            </a:extLst>
          </p:cNvPr>
          <p:cNvSpPr/>
          <p:nvPr/>
        </p:nvSpPr>
        <p:spPr>
          <a:xfrm>
            <a:off x="8572500" y="1145336"/>
            <a:ext cx="3390901" cy="2569413"/>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White respondents are significantly more satisfied than non-white respondents across all four metrics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Black or African-American respondents are the least satisfied across all four metrics </a:t>
            </a:r>
          </a:p>
        </p:txBody>
      </p:sp>
      <p:sp>
        <p:nvSpPr>
          <p:cNvPr id="7" name="TextBox 6">
            <a:extLst>
              <a:ext uri="{FF2B5EF4-FFF2-40B4-BE49-F238E27FC236}">
                <a16:creationId xmlns:a16="http://schemas.microsoft.com/office/drawing/2014/main" id="{1020DB6E-B9C7-4C9D-AF47-02FE25EE0683}"/>
              </a:ext>
            </a:extLst>
          </p:cNvPr>
          <p:cNvSpPr txBox="1"/>
          <p:nvPr/>
        </p:nvSpPr>
        <p:spPr>
          <a:xfrm>
            <a:off x="198497" y="6604084"/>
            <a:ext cx="4607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Top-2 Box % = Percentage of respondents that said “Satisfied” or “Very Satisfied”</a:t>
            </a:r>
          </a:p>
        </p:txBody>
      </p:sp>
      <p:graphicFrame>
        <p:nvGraphicFramePr>
          <p:cNvPr id="11" name="Table 17">
            <a:extLst>
              <a:ext uri="{FF2B5EF4-FFF2-40B4-BE49-F238E27FC236}">
                <a16:creationId xmlns:a16="http://schemas.microsoft.com/office/drawing/2014/main" id="{442BD32B-9430-463E-834B-969B7D2CDBA7}"/>
              </a:ext>
            </a:extLst>
          </p:cNvPr>
          <p:cNvGraphicFramePr>
            <a:graphicFrameLocks noGrp="1"/>
          </p:cNvGraphicFramePr>
          <p:nvPr>
            <p:extLst>
              <p:ext uri="{D42A27DB-BD31-4B8C-83A1-F6EECF244321}">
                <p14:modId xmlns:p14="http://schemas.microsoft.com/office/powerpoint/2010/main" val="617144451"/>
              </p:ext>
            </p:extLst>
          </p:nvPr>
        </p:nvGraphicFramePr>
        <p:xfrm>
          <a:off x="228599" y="1450289"/>
          <a:ext cx="8086726" cy="230664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74587">
                  <a:extLst>
                    <a:ext uri="{9D8B030D-6E8A-4147-A177-3AD203B41FA5}">
                      <a16:colId xmlns:a16="http://schemas.microsoft.com/office/drawing/2014/main" val="1182124190"/>
                    </a:ext>
                  </a:extLst>
                </a:gridCol>
                <a:gridCol w="973581">
                  <a:extLst>
                    <a:ext uri="{9D8B030D-6E8A-4147-A177-3AD203B41FA5}">
                      <a16:colId xmlns:a16="http://schemas.microsoft.com/office/drawing/2014/main" val="3457001497"/>
                    </a:ext>
                  </a:extLst>
                </a:gridCol>
                <a:gridCol w="1229782">
                  <a:extLst>
                    <a:ext uri="{9D8B030D-6E8A-4147-A177-3AD203B41FA5}">
                      <a16:colId xmlns:a16="http://schemas.microsoft.com/office/drawing/2014/main" val="2612327468"/>
                    </a:ext>
                  </a:extLst>
                </a:gridCol>
                <a:gridCol w="1494151">
                  <a:extLst>
                    <a:ext uri="{9D8B030D-6E8A-4147-A177-3AD203B41FA5}">
                      <a16:colId xmlns:a16="http://schemas.microsoft.com/office/drawing/2014/main" val="3406713744"/>
                    </a:ext>
                  </a:extLst>
                </a:gridCol>
                <a:gridCol w="1225128">
                  <a:extLst>
                    <a:ext uri="{9D8B030D-6E8A-4147-A177-3AD203B41FA5}">
                      <a16:colId xmlns:a16="http://schemas.microsoft.com/office/drawing/2014/main" val="1808117920"/>
                    </a:ext>
                  </a:extLst>
                </a:gridCol>
                <a:gridCol w="1489497">
                  <a:extLst>
                    <a:ext uri="{9D8B030D-6E8A-4147-A177-3AD203B41FA5}">
                      <a16:colId xmlns:a16="http://schemas.microsoft.com/office/drawing/2014/main" val="214099172"/>
                    </a:ext>
                  </a:extLst>
                </a:gridCol>
              </a:tblGrid>
              <a:tr h="294968">
                <a:tc>
                  <a:txBody>
                    <a:bodyPr/>
                    <a:lstStyle/>
                    <a:p>
                      <a:pPr algn="ctr"/>
                      <a:r>
                        <a:rPr lang="en-US" sz="1200" dirty="0">
                          <a:solidFill>
                            <a:schemeClr val="tx1"/>
                          </a:solidFill>
                        </a:rPr>
                        <a:t>Metric (Top-2 Box %)</a:t>
                      </a:r>
                    </a:p>
                  </a:txBody>
                  <a:tcPr anchor="ctr">
                    <a:solidFill>
                      <a:schemeClr val="accent6">
                        <a:lumMod val="20000"/>
                        <a:lumOff val="80000"/>
                      </a:schemeClr>
                    </a:solidFill>
                  </a:tcPr>
                </a:tc>
                <a:tc>
                  <a:txBody>
                    <a:bodyPr/>
                    <a:lstStyle/>
                    <a:p>
                      <a:pPr algn="ctr"/>
                      <a:r>
                        <a:rPr lang="en-US" sz="1200" dirty="0">
                          <a:solidFill>
                            <a:schemeClr val="tx1"/>
                          </a:solidFill>
                        </a:rPr>
                        <a:t>Overall </a:t>
                      </a:r>
                    </a:p>
                    <a:p>
                      <a:pPr algn="ctr"/>
                      <a:r>
                        <a:rPr lang="en-US" sz="1200" dirty="0">
                          <a:solidFill>
                            <a:schemeClr val="tx1"/>
                          </a:solidFill>
                        </a:rPr>
                        <a:t>(n=245)</a:t>
                      </a:r>
                    </a:p>
                  </a:txBody>
                  <a:tcPr anchor="ctr">
                    <a:solidFill>
                      <a:schemeClr val="accent6">
                        <a:lumMod val="20000"/>
                        <a:lumOff val="80000"/>
                      </a:schemeClr>
                    </a:solidFill>
                  </a:tcPr>
                </a:tc>
                <a:tc>
                  <a:txBody>
                    <a:bodyPr/>
                    <a:lstStyle/>
                    <a:p>
                      <a:pPr algn="ctr"/>
                      <a:r>
                        <a:rPr lang="en-US" sz="1200" dirty="0">
                          <a:solidFill>
                            <a:schemeClr val="tx1"/>
                          </a:solidFill>
                        </a:rPr>
                        <a:t>White</a:t>
                      </a:r>
                    </a:p>
                    <a:p>
                      <a:pPr algn="ctr"/>
                      <a:r>
                        <a:rPr lang="en-US" sz="1200" dirty="0">
                          <a:solidFill>
                            <a:schemeClr val="tx1"/>
                          </a:solidFill>
                        </a:rPr>
                        <a:t>(n=161)</a:t>
                      </a:r>
                    </a:p>
                  </a:txBody>
                  <a:tcPr anchor="ctr">
                    <a:solidFill>
                      <a:schemeClr val="accent6">
                        <a:lumMod val="20000"/>
                        <a:lumOff val="80000"/>
                      </a:schemeClr>
                    </a:solidFill>
                  </a:tcPr>
                </a:tc>
                <a:tc>
                  <a:txBody>
                    <a:bodyPr/>
                    <a:lstStyle/>
                    <a:p>
                      <a:pPr algn="ctr"/>
                      <a:r>
                        <a:rPr lang="en-US" sz="1200" dirty="0">
                          <a:solidFill>
                            <a:schemeClr val="tx1"/>
                          </a:solidFill>
                        </a:rPr>
                        <a:t>Black or African-American</a:t>
                      </a:r>
                    </a:p>
                    <a:p>
                      <a:pPr algn="ctr"/>
                      <a:r>
                        <a:rPr lang="en-US" sz="1200" dirty="0">
                          <a:solidFill>
                            <a:schemeClr val="tx1"/>
                          </a:solidFill>
                        </a:rPr>
                        <a:t>(n=12)</a:t>
                      </a:r>
                    </a:p>
                  </a:txBody>
                  <a:tcPr anchor="ctr">
                    <a:solidFill>
                      <a:schemeClr val="accent6">
                        <a:lumMod val="20000"/>
                        <a:lumOff val="80000"/>
                      </a:schemeClr>
                    </a:solidFill>
                  </a:tcPr>
                </a:tc>
                <a:tc>
                  <a:txBody>
                    <a:bodyPr/>
                    <a:lstStyle/>
                    <a:p>
                      <a:pPr algn="ctr"/>
                      <a:r>
                        <a:rPr lang="en-US" sz="1200" dirty="0">
                          <a:solidFill>
                            <a:schemeClr val="tx1"/>
                          </a:solidFill>
                        </a:rPr>
                        <a:t>Asian</a:t>
                      </a:r>
                    </a:p>
                    <a:p>
                      <a:pPr algn="ctr"/>
                      <a:r>
                        <a:rPr lang="en-US" sz="1200" dirty="0">
                          <a:solidFill>
                            <a:schemeClr val="tx1"/>
                          </a:solidFill>
                        </a:rPr>
                        <a:t>(n=15)</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Prefer Not to Answer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(n=49)</a:t>
                      </a:r>
                    </a:p>
                  </a:txBody>
                  <a:tcPr anchor="ctr">
                    <a:solidFill>
                      <a:schemeClr val="accent6">
                        <a:lumMod val="20000"/>
                        <a:lumOff val="80000"/>
                      </a:schemeClr>
                    </a:solidFill>
                  </a:tcPr>
                </a:tc>
                <a:extLst>
                  <a:ext uri="{0D108BD9-81ED-4DB2-BD59-A6C34878D82A}">
                    <a16:rowId xmlns:a16="http://schemas.microsoft.com/office/drawing/2014/main" val="596271177"/>
                  </a:ext>
                </a:extLst>
              </a:tr>
              <a:tr h="294968">
                <a:tc>
                  <a:txBody>
                    <a:bodyPr/>
                    <a:lstStyle/>
                    <a:p>
                      <a:pPr algn="r"/>
                      <a:r>
                        <a:rPr lang="en-US" sz="1200" dirty="0"/>
                        <a:t>Overall Satisfaction</a:t>
                      </a:r>
                    </a:p>
                  </a:txBody>
                  <a:tcPr anchor="ctr"/>
                </a:tc>
                <a:tc>
                  <a:txBody>
                    <a:bodyPr/>
                    <a:lstStyle/>
                    <a:p>
                      <a:pPr algn="ctr"/>
                      <a:r>
                        <a:rPr lang="en-US" sz="1200" dirty="0"/>
                        <a:t>61%</a:t>
                      </a:r>
                    </a:p>
                  </a:txBody>
                  <a:tcPr anchor="ctr"/>
                </a:tc>
                <a:tc>
                  <a:txBody>
                    <a:bodyPr/>
                    <a:lstStyle/>
                    <a:p>
                      <a:pPr algn="ctr"/>
                      <a:r>
                        <a:rPr lang="en-US" sz="1200" dirty="0">
                          <a:solidFill>
                            <a:srgbClr val="00B050"/>
                          </a:solidFill>
                        </a:rPr>
                        <a:t>67%</a:t>
                      </a:r>
                    </a:p>
                  </a:txBody>
                  <a:tcPr anchor="ctr"/>
                </a:tc>
                <a:tc>
                  <a:txBody>
                    <a:bodyPr/>
                    <a:lstStyle/>
                    <a:p>
                      <a:pPr algn="ctr"/>
                      <a:r>
                        <a:rPr lang="en-US" sz="1200" dirty="0">
                          <a:solidFill>
                            <a:srgbClr val="FF0000"/>
                          </a:solidFill>
                        </a:rPr>
                        <a:t>17%</a:t>
                      </a:r>
                    </a:p>
                  </a:txBody>
                  <a:tcPr anchor="ctr"/>
                </a:tc>
                <a:tc>
                  <a:txBody>
                    <a:bodyPr/>
                    <a:lstStyle/>
                    <a:p>
                      <a:pPr algn="ctr"/>
                      <a:r>
                        <a:rPr lang="en-US" sz="1200" dirty="0">
                          <a:solidFill>
                            <a:srgbClr val="FF0000"/>
                          </a:solidFill>
                        </a:rPr>
                        <a:t>33%</a:t>
                      </a:r>
                    </a:p>
                  </a:txBody>
                  <a:tcPr anchor="ctr"/>
                </a:tc>
                <a:tc>
                  <a:txBody>
                    <a:bodyPr/>
                    <a:lstStyle/>
                    <a:p>
                      <a:pPr algn="ctr"/>
                      <a:r>
                        <a:rPr lang="en-US" sz="1200" dirty="0"/>
                        <a:t>62%</a:t>
                      </a:r>
                    </a:p>
                  </a:txBody>
                  <a:tcPr anchor="ctr"/>
                </a:tc>
                <a:extLst>
                  <a:ext uri="{0D108BD9-81ED-4DB2-BD59-A6C34878D82A}">
                    <a16:rowId xmlns:a16="http://schemas.microsoft.com/office/drawing/2014/main" val="2804456032"/>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DIVERSITY</a:t>
                      </a:r>
                    </a:p>
                  </a:txBody>
                  <a:tcPr anchor="ctr"/>
                </a:tc>
                <a:tc>
                  <a:txBody>
                    <a:bodyPr/>
                    <a:lstStyle/>
                    <a:p>
                      <a:pPr algn="ctr"/>
                      <a:r>
                        <a:rPr lang="en-US" sz="1200" dirty="0"/>
                        <a:t>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73%</a:t>
                      </a:r>
                    </a:p>
                  </a:txBody>
                  <a:tcPr anchor="ctr"/>
                </a:tc>
                <a:extLst>
                  <a:ext uri="{0D108BD9-81ED-4DB2-BD59-A6C34878D82A}">
                    <a16:rowId xmlns:a16="http://schemas.microsoft.com/office/drawing/2014/main" val="1696990243"/>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EQUITY</a:t>
                      </a:r>
                    </a:p>
                  </a:txBody>
                  <a:tcPr anchor="ctr"/>
                </a:tc>
                <a:tc>
                  <a:txBody>
                    <a:bodyPr/>
                    <a:lstStyle/>
                    <a:p>
                      <a:pPr algn="ctr"/>
                      <a:r>
                        <a:rPr lang="en-US" sz="1200" dirty="0"/>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76%</a:t>
                      </a:r>
                    </a:p>
                  </a:txBody>
                  <a:tcPr anchor="ctr"/>
                </a:tc>
                <a:extLst>
                  <a:ext uri="{0D108BD9-81ED-4DB2-BD59-A6C34878D82A}">
                    <a16:rowId xmlns:a16="http://schemas.microsoft.com/office/drawing/2014/main" val="2158643516"/>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INCLUSION</a:t>
                      </a:r>
                    </a:p>
                  </a:txBody>
                  <a:tcPr anchor="ctr"/>
                </a:tc>
                <a:tc>
                  <a:txBody>
                    <a:bodyPr/>
                    <a:lstStyle/>
                    <a:p>
                      <a:pPr algn="ctr"/>
                      <a:r>
                        <a:rPr lang="en-US" sz="1200" dirty="0"/>
                        <a:t>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76%</a:t>
                      </a:r>
                    </a:p>
                  </a:txBody>
                  <a:tcPr anchor="ctr"/>
                </a:tc>
                <a:extLst>
                  <a:ext uri="{0D108BD9-81ED-4DB2-BD59-A6C34878D82A}">
                    <a16:rowId xmlns:a16="http://schemas.microsoft.com/office/drawing/2014/main" val="3764738060"/>
                  </a:ext>
                </a:extLst>
              </a:tr>
            </a:tbl>
          </a:graphicData>
        </a:graphic>
      </p:graphicFrame>
      <p:sp>
        <p:nvSpPr>
          <p:cNvPr id="12" name="TextBox 11">
            <a:extLst>
              <a:ext uri="{FF2B5EF4-FFF2-40B4-BE49-F238E27FC236}">
                <a16:creationId xmlns:a16="http://schemas.microsoft.com/office/drawing/2014/main" id="{D2B18510-BAFE-48A1-B001-E0DB68DF5601}"/>
              </a:ext>
            </a:extLst>
          </p:cNvPr>
          <p:cNvSpPr txBox="1"/>
          <p:nvPr/>
        </p:nvSpPr>
        <p:spPr>
          <a:xfrm>
            <a:off x="5094347" y="6604084"/>
            <a:ext cx="288252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Only segments with 10+ responses are displayed</a:t>
            </a:r>
          </a:p>
        </p:txBody>
      </p:sp>
      <p:sp>
        <p:nvSpPr>
          <p:cNvPr id="8" name="Arrow: Pentagon 7">
            <a:extLst>
              <a:ext uri="{FF2B5EF4-FFF2-40B4-BE49-F238E27FC236}">
                <a16:creationId xmlns:a16="http://schemas.microsoft.com/office/drawing/2014/main" id="{81C182A4-946F-41DE-A9FD-CDF0E57BCDBD}"/>
              </a:ext>
            </a:extLst>
          </p:cNvPr>
          <p:cNvSpPr/>
          <p:nvPr/>
        </p:nvSpPr>
        <p:spPr>
          <a:xfrm>
            <a:off x="228599" y="1100816"/>
            <a:ext cx="1438276" cy="330116"/>
          </a:xfrm>
          <a:prstGeom prst="homePlate">
            <a:avLst/>
          </a:prstGeom>
          <a:solidFill>
            <a:schemeClr val="accent6">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Race</a:t>
            </a:r>
          </a:p>
        </p:txBody>
      </p:sp>
      <p:sp>
        <p:nvSpPr>
          <p:cNvPr id="14" name="TextBox 13">
            <a:extLst>
              <a:ext uri="{FF2B5EF4-FFF2-40B4-BE49-F238E27FC236}">
                <a16:creationId xmlns:a16="http://schemas.microsoft.com/office/drawing/2014/main" id="{A95EC845-35EE-4286-B30A-C9EFB399CA00}"/>
              </a:ext>
            </a:extLst>
          </p:cNvPr>
          <p:cNvSpPr txBox="1"/>
          <p:nvPr/>
        </p:nvSpPr>
        <p:spPr>
          <a:xfrm>
            <a:off x="198497" y="3776294"/>
            <a:ext cx="4607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Top-2 Box % = Percentage of respondents that said “Satisfied” or “Very Satisfied”</a:t>
            </a:r>
          </a:p>
        </p:txBody>
      </p:sp>
      <p:sp>
        <p:nvSpPr>
          <p:cNvPr id="13" name="Arrow: Pentagon 12">
            <a:extLst>
              <a:ext uri="{FF2B5EF4-FFF2-40B4-BE49-F238E27FC236}">
                <a16:creationId xmlns:a16="http://schemas.microsoft.com/office/drawing/2014/main" id="{B551616B-5E42-48CD-969E-93259714FA77}"/>
              </a:ext>
            </a:extLst>
          </p:cNvPr>
          <p:cNvSpPr/>
          <p:nvPr/>
        </p:nvSpPr>
        <p:spPr>
          <a:xfrm>
            <a:off x="228599" y="4054950"/>
            <a:ext cx="1438276" cy="330116"/>
          </a:xfrm>
          <a:prstGeom prst="homePlate">
            <a:avLst/>
          </a:prstGeom>
          <a:solidFill>
            <a:srgbClr val="4472C4"/>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Calibri" panose="020F0502020204030204"/>
                <a:ea typeface="+mn-ea"/>
                <a:cs typeface="+mn-cs"/>
              </a:rPr>
              <a:t>Age</a:t>
            </a:r>
          </a:p>
        </p:txBody>
      </p:sp>
      <p:sp>
        <p:nvSpPr>
          <p:cNvPr id="16" name="Rectangle: Rounded Corners 15">
            <a:extLst>
              <a:ext uri="{FF2B5EF4-FFF2-40B4-BE49-F238E27FC236}">
                <a16:creationId xmlns:a16="http://schemas.microsoft.com/office/drawing/2014/main" id="{8DC98A92-8E52-4065-BE7D-BD8820BB4A39}"/>
              </a:ext>
            </a:extLst>
          </p:cNvPr>
          <p:cNvSpPr/>
          <p:nvPr/>
        </p:nvSpPr>
        <p:spPr>
          <a:xfrm>
            <a:off x="8572500" y="4161630"/>
            <a:ext cx="3390901" cy="2232598"/>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Respondents in 19-34 age segment are significantly less satisfied with Medway (Overall) than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60+ respondents are somewhat more satisfied with Diversity / Equity than they are Inclusion</a:t>
            </a:r>
          </a:p>
        </p:txBody>
      </p:sp>
      <p:sp>
        <p:nvSpPr>
          <p:cNvPr id="18" name="TextBox 17">
            <a:extLst>
              <a:ext uri="{FF2B5EF4-FFF2-40B4-BE49-F238E27FC236}">
                <a16:creationId xmlns:a16="http://schemas.microsoft.com/office/drawing/2014/main" id="{883D691E-50D0-4AE4-A2AB-9C912A0B207B}"/>
              </a:ext>
            </a:extLst>
          </p:cNvPr>
          <p:cNvSpPr txBox="1"/>
          <p:nvPr/>
        </p:nvSpPr>
        <p:spPr>
          <a:xfrm>
            <a:off x="4875654" y="3776294"/>
            <a:ext cx="3696846"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Only segments with 10+ responses are displayed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1" dirty="0">
                <a:solidFill>
                  <a:srgbClr val="00B050"/>
                </a:solidFill>
                <a:latin typeface="Calibri" panose="020F0502020204030204"/>
              </a:rPr>
              <a:t>Green </a:t>
            </a:r>
            <a:r>
              <a:rPr lang="en-US" sz="1050" i="1" dirty="0">
                <a:solidFill>
                  <a:srgbClr val="FF0000"/>
                </a:solidFill>
                <a:latin typeface="Calibri" panose="020F0502020204030204"/>
              </a:rPr>
              <a:t>/ Red</a:t>
            </a:r>
            <a:r>
              <a:rPr lang="en-US" sz="1050" i="1" dirty="0">
                <a:solidFill>
                  <a:prstClr val="black"/>
                </a:solidFill>
                <a:latin typeface="Calibri" panose="020F0502020204030204"/>
              </a:rPr>
              <a:t>: Indicate statistically significant difference at 95% CI</a:t>
            </a:r>
            <a:endPar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40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95" name="think-cell Slide" r:id="rId4" imgW="384" imgH="384" progId="TCLayout.ActiveDocument.1">
                  <p:embed/>
                </p:oleObj>
              </mc:Choice>
              <mc:Fallback>
                <p:oleObj name="think-cell Slide" r:id="rId4"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Our Mission Statement</a:t>
            </a:r>
          </a:p>
        </p:txBody>
      </p:sp>
      <p:sp>
        <p:nvSpPr>
          <p:cNvPr id="3" name="Content Placeholder 2">
            <a:extLst>
              <a:ext uri="{FF2B5EF4-FFF2-40B4-BE49-F238E27FC236}">
                <a16:creationId xmlns:a16="http://schemas.microsoft.com/office/drawing/2014/main" id="{57F5B9D4-A2F3-4643-87B1-9FF604B0CEB2}"/>
              </a:ext>
            </a:extLst>
          </p:cNvPr>
          <p:cNvSpPr>
            <a:spLocks noGrp="1"/>
          </p:cNvSpPr>
          <p:nvPr>
            <p:ph idx="1"/>
          </p:nvPr>
        </p:nvSpPr>
        <p:spPr>
          <a:xfrm>
            <a:off x="4810259" y="649480"/>
            <a:ext cx="6555347" cy="5546047"/>
          </a:xfrm>
        </p:spPr>
        <p:txBody>
          <a:bodyPr anchor="ctr">
            <a:normAutofit/>
          </a:bodyPr>
          <a:lstStyle/>
          <a:p>
            <a:pPr marL="0" indent="0">
              <a:buNone/>
            </a:pPr>
            <a:r>
              <a:rPr lang="en-US" sz="2400" dirty="0"/>
              <a:t>The mission of the Medway Inclusion, Diversity &amp; Equity Advisory (IDEA) Committee is to </a:t>
            </a:r>
            <a:r>
              <a:rPr lang="en-US" sz="2400" b="1" u="sng" dirty="0"/>
              <a:t>provide feedback and recommendations</a:t>
            </a:r>
            <a:r>
              <a:rPr lang="en-US" sz="2400" dirty="0"/>
              <a:t> to the Select Board geared toward policy development designed to continue and where appropriate </a:t>
            </a:r>
            <a:r>
              <a:rPr lang="en-US" sz="2400" b="1" u="sng" dirty="0"/>
              <a:t>enhance the promotion and fostering of Medway as a community that is inclusive and welcoming to all peoples of all backgrounds, beliefs, and cultures</a:t>
            </a:r>
            <a:r>
              <a:rPr lang="en-US" sz="2400" dirty="0"/>
              <a:t>.</a:t>
            </a:r>
          </a:p>
          <a:p>
            <a:pPr marL="0" indent="0">
              <a:buNone/>
            </a:pPr>
            <a:endParaRPr lang="en-US" sz="2400" dirty="0"/>
          </a:p>
          <a:p>
            <a:pPr marL="0" indent="0">
              <a:buNone/>
            </a:pPr>
            <a:r>
              <a:rPr lang="en-US" sz="2400" dirty="0"/>
              <a:t>This mission statement shall in no way be construed to suggest that Medway does not excel in these efforts, but rather seeks to fully explore our standards, our practices, and our collective efforts today and to build upon them for an even better tomorrow.</a:t>
            </a:r>
          </a:p>
          <a:p>
            <a:endParaRPr lang="en-US" sz="2400" dirty="0"/>
          </a:p>
        </p:txBody>
      </p:sp>
    </p:spTree>
    <p:extLst>
      <p:ext uri="{BB962C8B-B14F-4D97-AF65-F5344CB8AC3E}">
        <p14:creationId xmlns:p14="http://schemas.microsoft.com/office/powerpoint/2010/main" val="216487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AA9189A-E766-4BD9-A79F-7195340C3FA5}"/>
              </a:ext>
            </a:extLst>
          </p:cNvPr>
          <p:cNvGraphicFramePr>
            <a:graphicFrameLocks noChangeAspect="1"/>
          </p:cNvGraphicFramePr>
          <p:nvPr>
            <p:custDataLst>
              <p:tags r:id="rId2"/>
            </p:custDataLst>
            <p:extLst>
              <p:ext uri="{D42A27DB-BD31-4B8C-83A1-F6EECF244321}">
                <p14:modId xmlns:p14="http://schemas.microsoft.com/office/powerpoint/2010/main" val="22997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22" name="think-cell Slide" r:id="rId4" imgW="305" imgH="312" progId="TCLayout.ActiveDocument.1">
                  <p:embed/>
                </p:oleObj>
              </mc:Choice>
              <mc:Fallback>
                <p:oleObj name="think-cell Slide" r:id="rId4" imgW="305" imgH="312" progId="TCLayout.ActiveDocument.1">
                  <p:embed/>
                  <p:pic>
                    <p:nvPicPr>
                      <p:cNvPr id="6" name="Object 5" hidden="1">
                        <a:extLst>
                          <a:ext uri="{FF2B5EF4-FFF2-40B4-BE49-F238E27FC236}">
                            <a16:creationId xmlns:a16="http://schemas.microsoft.com/office/drawing/2014/main" id="{7AA9189A-E766-4BD9-A79F-7195340C3F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E7EF7E-B45F-4584-A455-A2D62FCC3936}"/>
              </a:ext>
            </a:extLst>
          </p:cNvPr>
          <p:cNvSpPr>
            <a:spLocks noGrp="1"/>
          </p:cNvSpPr>
          <p:nvPr>
            <p:ph type="title"/>
          </p:nvPr>
        </p:nvSpPr>
        <p:spPr>
          <a:xfrm>
            <a:off x="838200" y="365126"/>
            <a:ext cx="10515600" cy="547734"/>
          </a:xfrm>
        </p:spPr>
        <p:txBody>
          <a:bodyPr vert="horz">
            <a:normAutofit fontScale="90000"/>
          </a:bodyPr>
          <a:lstStyle/>
          <a:p>
            <a:r>
              <a:rPr lang="en-US" dirty="0"/>
              <a:t>Key Metrics – Religion / Household Income</a:t>
            </a:r>
          </a:p>
        </p:txBody>
      </p:sp>
      <p:graphicFrame>
        <p:nvGraphicFramePr>
          <p:cNvPr id="17" name="Table 17">
            <a:extLst>
              <a:ext uri="{FF2B5EF4-FFF2-40B4-BE49-F238E27FC236}">
                <a16:creationId xmlns:a16="http://schemas.microsoft.com/office/drawing/2014/main" id="{CDD60972-95F1-4706-82EE-8CC58B6D1B59}"/>
              </a:ext>
            </a:extLst>
          </p:cNvPr>
          <p:cNvGraphicFramePr>
            <a:graphicFrameLocks noGrp="1"/>
          </p:cNvGraphicFramePr>
          <p:nvPr>
            <p:extLst>
              <p:ext uri="{D42A27DB-BD31-4B8C-83A1-F6EECF244321}">
                <p14:modId xmlns:p14="http://schemas.microsoft.com/office/powerpoint/2010/main" val="348849116"/>
              </p:ext>
            </p:extLst>
          </p:nvPr>
        </p:nvGraphicFramePr>
        <p:xfrm>
          <a:off x="198497" y="4432691"/>
          <a:ext cx="8250175" cy="230664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06681">
                  <a:extLst>
                    <a:ext uri="{9D8B030D-6E8A-4147-A177-3AD203B41FA5}">
                      <a16:colId xmlns:a16="http://schemas.microsoft.com/office/drawing/2014/main" val="1182124190"/>
                    </a:ext>
                  </a:extLst>
                </a:gridCol>
                <a:gridCol w="977642">
                  <a:extLst>
                    <a:ext uri="{9D8B030D-6E8A-4147-A177-3AD203B41FA5}">
                      <a16:colId xmlns:a16="http://schemas.microsoft.com/office/drawing/2014/main" val="994756789"/>
                    </a:ext>
                  </a:extLst>
                </a:gridCol>
                <a:gridCol w="977642">
                  <a:extLst>
                    <a:ext uri="{9D8B030D-6E8A-4147-A177-3AD203B41FA5}">
                      <a16:colId xmlns:a16="http://schemas.microsoft.com/office/drawing/2014/main" val="3226805072"/>
                    </a:ext>
                  </a:extLst>
                </a:gridCol>
                <a:gridCol w="977642">
                  <a:extLst>
                    <a:ext uri="{9D8B030D-6E8A-4147-A177-3AD203B41FA5}">
                      <a16:colId xmlns:a16="http://schemas.microsoft.com/office/drawing/2014/main" val="3457001497"/>
                    </a:ext>
                  </a:extLst>
                </a:gridCol>
                <a:gridCol w="977642">
                  <a:extLst>
                    <a:ext uri="{9D8B030D-6E8A-4147-A177-3AD203B41FA5}">
                      <a16:colId xmlns:a16="http://schemas.microsoft.com/office/drawing/2014/main" val="2612327468"/>
                    </a:ext>
                  </a:extLst>
                </a:gridCol>
                <a:gridCol w="977642">
                  <a:extLst>
                    <a:ext uri="{9D8B030D-6E8A-4147-A177-3AD203B41FA5}">
                      <a16:colId xmlns:a16="http://schemas.microsoft.com/office/drawing/2014/main" val="3406713744"/>
                    </a:ext>
                  </a:extLst>
                </a:gridCol>
                <a:gridCol w="977642">
                  <a:extLst>
                    <a:ext uri="{9D8B030D-6E8A-4147-A177-3AD203B41FA5}">
                      <a16:colId xmlns:a16="http://schemas.microsoft.com/office/drawing/2014/main" val="326008560"/>
                    </a:ext>
                  </a:extLst>
                </a:gridCol>
                <a:gridCol w="977642">
                  <a:extLst>
                    <a:ext uri="{9D8B030D-6E8A-4147-A177-3AD203B41FA5}">
                      <a16:colId xmlns:a16="http://schemas.microsoft.com/office/drawing/2014/main" val="1222312365"/>
                    </a:ext>
                  </a:extLst>
                </a:gridCol>
              </a:tblGrid>
              <a:tr h="294968">
                <a:tc>
                  <a:txBody>
                    <a:bodyPr/>
                    <a:lstStyle/>
                    <a:p>
                      <a:pPr algn="ctr"/>
                      <a:r>
                        <a:rPr lang="en-US" sz="1200" dirty="0">
                          <a:solidFill>
                            <a:schemeClr val="tx1"/>
                          </a:solidFill>
                        </a:rPr>
                        <a:t>Metric (Top-2 Box %)</a:t>
                      </a:r>
                    </a:p>
                  </a:txBody>
                  <a:tcPr anchor="ctr">
                    <a:solidFill>
                      <a:schemeClr val="accent4">
                        <a:lumMod val="40000"/>
                        <a:lumOff val="60000"/>
                      </a:schemeClr>
                    </a:solidFill>
                  </a:tcPr>
                </a:tc>
                <a:tc>
                  <a:txBody>
                    <a:bodyPr/>
                    <a:lstStyle/>
                    <a:p>
                      <a:pPr algn="ctr"/>
                      <a:r>
                        <a:rPr lang="en-US" sz="1200" dirty="0">
                          <a:solidFill>
                            <a:schemeClr val="tx1"/>
                          </a:solidFill>
                        </a:rPr>
                        <a:t>Overall</a:t>
                      </a:r>
                    </a:p>
                    <a:p>
                      <a:pPr algn="ctr"/>
                      <a:r>
                        <a:rPr lang="en-US" sz="1200" dirty="0">
                          <a:solidFill>
                            <a:schemeClr val="tx1"/>
                          </a:solidFill>
                        </a:rPr>
                        <a:t>(n=241)</a:t>
                      </a:r>
                    </a:p>
                  </a:txBody>
                  <a:tcPr anchor="ctr">
                    <a:solidFill>
                      <a:schemeClr val="accent4">
                        <a:lumMod val="40000"/>
                        <a:lumOff val="60000"/>
                      </a:schemeClr>
                    </a:solidFill>
                  </a:tcPr>
                </a:tc>
                <a:tc>
                  <a:txBody>
                    <a:bodyPr/>
                    <a:lstStyle/>
                    <a:p>
                      <a:pPr algn="ctr"/>
                      <a:r>
                        <a:rPr lang="en-US" sz="1200" dirty="0">
                          <a:solidFill>
                            <a:schemeClr val="tx1"/>
                          </a:solidFill>
                        </a:rPr>
                        <a:t>&lt; $75k</a:t>
                      </a:r>
                    </a:p>
                    <a:p>
                      <a:pPr algn="ctr"/>
                      <a:r>
                        <a:rPr lang="en-US" sz="1200" dirty="0">
                          <a:solidFill>
                            <a:schemeClr val="tx1"/>
                          </a:solidFill>
                        </a:rPr>
                        <a:t>(n=19)</a:t>
                      </a:r>
                    </a:p>
                  </a:txBody>
                  <a:tcPr anchor="ctr">
                    <a:solidFill>
                      <a:schemeClr val="accent4">
                        <a:lumMod val="40000"/>
                        <a:lumOff val="60000"/>
                      </a:schemeClr>
                    </a:solidFill>
                  </a:tcPr>
                </a:tc>
                <a:tc>
                  <a:txBody>
                    <a:bodyPr/>
                    <a:lstStyle/>
                    <a:p>
                      <a:pPr algn="ctr"/>
                      <a:r>
                        <a:rPr lang="en-US" sz="1200" dirty="0">
                          <a:solidFill>
                            <a:schemeClr val="tx1"/>
                          </a:solidFill>
                        </a:rPr>
                        <a:t>$75k-$99k</a:t>
                      </a:r>
                    </a:p>
                    <a:p>
                      <a:pPr algn="ctr"/>
                      <a:r>
                        <a:rPr lang="en-US" sz="1200" dirty="0">
                          <a:solidFill>
                            <a:schemeClr val="tx1"/>
                          </a:solidFill>
                        </a:rPr>
                        <a:t>(n=19)</a:t>
                      </a:r>
                    </a:p>
                  </a:txBody>
                  <a:tcPr anchor="ctr">
                    <a:solidFill>
                      <a:schemeClr val="accent4">
                        <a:lumMod val="40000"/>
                        <a:lumOff val="60000"/>
                      </a:schemeClr>
                    </a:solidFill>
                  </a:tcPr>
                </a:tc>
                <a:tc>
                  <a:txBody>
                    <a:bodyPr/>
                    <a:lstStyle/>
                    <a:p>
                      <a:pPr algn="ctr"/>
                      <a:r>
                        <a:rPr lang="en-US" sz="1200" dirty="0">
                          <a:solidFill>
                            <a:schemeClr val="tx1"/>
                          </a:solidFill>
                        </a:rPr>
                        <a:t>$100k-$149k</a:t>
                      </a:r>
                    </a:p>
                    <a:p>
                      <a:pPr algn="ctr"/>
                      <a:r>
                        <a:rPr lang="en-US" sz="1200" dirty="0">
                          <a:solidFill>
                            <a:schemeClr val="tx1"/>
                          </a:solidFill>
                        </a:rPr>
                        <a:t>(n=47)</a:t>
                      </a:r>
                    </a:p>
                  </a:txBody>
                  <a:tcPr anchor="ctr">
                    <a:solidFill>
                      <a:schemeClr val="accent4">
                        <a:lumMod val="40000"/>
                        <a:lumOff val="60000"/>
                      </a:schemeClr>
                    </a:solidFill>
                  </a:tcPr>
                </a:tc>
                <a:tc>
                  <a:txBody>
                    <a:bodyPr/>
                    <a:lstStyle/>
                    <a:p>
                      <a:pPr algn="ctr"/>
                      <a:r>
                        <a:rPr lang="en-US" sz="1200" dirty="0">
                          <a:solidFill>
                            <a:schemeClr val="tx1"/>
                          </a:solidFill>
                        </a:rPr>
                        <a:t>$150k-$200k</a:t>
                      </a:r>
                    </a:p>
                    <a:p>
                      <a:pPr algn="ctr"/>
                      <a:r>
                        <a:rPr lang="en-US" sz="1200" dirty="0">
                          <a:solidFill>
                            <a:schemeClr val="tx1"/>
                          </a:solidFill>
                        </a:rPr>
                        <a:t>(n=48)</a:t>
                      </a:r>
                    </a:p>
                  </a:txBody>
                  <a:tcPr anchor="ctr">
                    <a:solidFill>
                      <a:schemeClr val="accent4">
                        <a:lumMod val="40000"/>
                        <a:lumOff val="60000"/>
                      </a:schemeClr>
                    </a:solidFill>
                  </a:tcPr>
                </a:tc>
                <a:tc>
                  <a:txBody>
                    <a:bodyPr/>
                    <a:lstStyle/>
                    <a:p>
                      <a:pPr algn="ctr"/>
                      <a:r>
                        <a:rPr lang="en-US" sz="1200" dirty="0">
                          <a:solidFill>
                            <a:schemeClr val="tx1"/>
                          </a:solidFill>
                        </a:rPr>
                        <a:t>$200k+</a:t>
                      </a:r>
                    </a:p>
                    <a:p>
                      <a:pPr algn="ctr"/>
                      <a:r>
                        <a:rPr lang="en-US" sz="1200" dirty="0">
                          <a:solidFill>
                            <a:schemeClr val="tx1"/>
                          </a:solidFill>
                        </a:rPr>
                        <a:t>(n=53)</a:t>
                      </a:r>
                    </a:p>
                  </a:txBody>
                  <a:tcPr anchor="ctr">
                    <a:solidFill>
                      <a:schemeClr val="accent4">
                        <a:lumMod val="40000"/>
                        <a:lumOff val="60000"/>
                      </a:schemeClr>
                    </a:solidFill>
                  </a:tcPr>
                </a:tc>
                <a:tc>
                  <a:txBody>
                    <a:bodyPr/>
                    <a:lstStyle/>
                    <a:p>
                      <a:pPr algn="ctr"/>
                      <a:r>
                        <a:rPr lang="en-US" sz="1200" dirty="0">
                          <a:solidFill>
                            <a:schemeClr val="tx1"/>
                          </a:solidFill>
                        </a:rPr>
                        <a:t>Prefer Not to Answer</a:t>
                      </a:r>
                    </a:p>
                    <a:p>
                      <a:pPr algn="ctr"/>
                      <a:r>
                        <a:rPr lang="en-US" sz="1200" dirty="0">
                          <a:solidFill>
                            <a:schemeClr val="tx1"/>
                          </a:solidFill>
                        </a:rPr>
                        <a:t>(n=55)</a:t>
                      </a:r>
                    </a:p>
                  </a:txBody>
                  <a:tcPr anchor="ctr">
                    <a:solidFill>
                      <a:schemeClr val="accent4">
                        <a:lumMod val="40000"/>
                        <a:lumOff val="60000"/>
                      </a:schemeClr>
                    </a:solidFill>
                  </a:tcPr>
                </a:tc>
                <a:extLst>
                  <a:ext uri="{0D108BD9-81ED-4DB2-BD59-A6C34878D82A}">
                    <a16:rowId xmlns:a16="http://schemas.microsoft.com/office/drawing/2014/main" val="596271177"/>
                  </a:ext>
                </a:extLst>
              </a:tr>
              <a:tr h="294968">
                <a:tc>
                  <a:txBody>
                    <a:bodyPr/>
                    <a:lstStyle/>
                    <a:p>
                      <a:pPr algn="r"/>
                      <a:r>
                        <a:rPr lang="en-US" sz="1200" dirty="0"/>
                        <a:t>Overall Satisfaction</a:t>
                      </a:r>
                    </a:p>
                  </a:txBody>
                  <a:tcPr anchor="ctr"/>
                </a:tc>
                <a:tc>
                  <a:txBody>
                    <a:bodyPr/>
                    <a:lstStyle/>
                    <a:p>
                      <a:pPr algn="ctr"/>
                      <a:r>
                        <a:rPr lang="en-US" sz="1200" dirty="0"/>
                        <a:t>61%</a:t>
                      </a:r>
                    </a:p>
                  </a:txBody>
                  <a:tcPr anchor="ctr"/>
                </a:tc>
                <a:tc>
                  <a:txBody>
                    <a:bodyPr/>
                    <a:lstStyle/>
                    <a:p>
                      <a:pPr algn="ctr"/>
                      <a:r>
                        <a:rPr lang="en-US" sz="1200" dirty="0">
                          <a:solidFill>
                            <a:srgbClr val="FF0000"/>
                          </a:solidFill>
                        </a:rPr>
                        <a:t>26%</a:t>
                      </a:r>
                    </a:p>
                  </a:txBody>
                  <a:tcPr anchor="ctr"/>
                </a:tc>
                <a:tc>
                  <a:txBody>
                    <a:bodyPr/>
                    <a:lstStyle/>
                    <a:p>
                      <a:pPr algn="ctr"/>
                      <a:r>
                        <a:rPr lang="en-US" sz="1200" dirty="0"/>
                        <a:t>60%</a:t>
                      </a:r>
                    </a:p>
                  </a:txBody>
                  <a:tcPr anchor="ctr"/>
                </a:tc>
                <a:tc>
                  <a:txBody>
                    <a:bodyPr/>
                    <a:lstStyle/>
                    <a:p>
                      <a:pPr algn="ctr"/>
                      <a:r>
                        <a:rPr lang="en-US" sz="1200" dirty="0"/>
                        <a:t>60%</a:t>
                      </a:r>
                    </a:p>
                  </a:txBody>
                  <a:tcPr anchor="ctr"/>
                </a:tc>
                <a:tc>
                  <a:txBody>
                    <a:bodyPr/>
                    <a:lstStyle/>
                    <a:p>
                      <a:pPr algn="ctr"/>
                      <a:r>
                        <a:rPr lang="en-US" sz="1200" dirty="0"/>
                        <a:t>66%</a:t>
                      </a:r>
                    </a:p>
                  </a:txBody>
                  <a:tcPr anchor="ctr"/>
                </a:tc>
                <a:tc>
                  <a:txBody>
                    <a:bodyPr/>
                    <a:lstStyle/>
                    <a:p>
                      <a:pPr algn="ctr"/>
                      <a:r>
                        <a:rPr lang="en-US" sz="1200" dirty="0"/>
                        <a:t>64%</a:t>
                      </a:r>
                    </a:p>
                  </a:txBody>
                  <a:tcPr anchor="ctr"/>
                </a:tc>
                <a:tc>
                  <a:txBody>
                    <a:bodyPr/>
                    <a:lstStyle/>
                    <a:p>
                      <a:pPr algn="ctr"/>
                      <a:r>
                        <a:rPr lang="en-US" sz="1200" dirty="0"/>
                        <a:t>65%</a:t>
                      </a:r>
                    </a:p>
                  </a:txBody>
                  <a:tcPr anchor="ctr"/>
                </a:tc>
                <a:extLst>
                  <a:ext uri="{0D108BD9-81ED-4DB2-BD59-A6C34878D82A}">
                    <a16:rowId xmlns:a16="http://schemas.microsoft.com/office/drawing/2014/main" val="2804456032"/>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DIVERSITY</a:t>
                      </a:r>
                    </a:p>
                  </a:txBody>
                  <a:tcPr anchor="ctr"/>
                </a:tc>
                <a:tc>
                  <a:txBody>
                    <a:bodyPr/>
                    <a:lstStyle/>
                    <a:p>
                      <a:pPr algn="ctr"/>
                      <a:r>
                        <a:rPr lang="en-US" sz="1200" dirty="0"/>
                        <a:t>35%</a:t>
                      </a:r>
                    </a:p>
                  </a:txBody>
                  <a:tcPr anchor="ctr"/>
                </a:tc>
                <a:tc>
                  <a:txBody>
                    <a:bodyPr/>
                    <a:lstStyle/>
                    <a:p>
                      <a:pPr algn="ctr"/>
                      <a:r>
                        <a:rPr lang="en-US" sz="1200" dirty="0"/>
                        <a:t>32%</a:t>
                      </a:r>
                    </a:p>
                  </a:txBody>
                  <a:tcPr anchor="ctr"/>
                </a:tc>
                <a:tc>
                  <a:txBody>
                    <a:bodyPr/>
                    <a:lstStyle/>
                    <a:p>
                      <a:pPr algn="ctr"/>
                      <a:r>
                        <a:rPr lang="en-US" sz="1200" dirty="0"/>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Calibri" panose="020F0502020204030204"/>
                          <a:ea typeface="+mn-ea"/>
                          <a:cs typeface="+mn-cs"/>
                        </a:rPr>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64%</a:t>
                      </a:r>
                    </a:p>
                  </a:txBody>
                  <a:tcPr anchor="ctr"/>
                </a:tc>
                <a:extLst>
                  <a:ext uri="{0D108BD9-81ED-4DB2-BD59-A6C34878D82A}">
                    <a16:rowId xmlns:a16="http://schemas.microsoft.com/office/drawing/2014/main" val="1696990243"/>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EQUITY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35%</a:t>
                      </a:r>
                    </a:p>
                  </a:txBody>
                  <a:tcPr anchor="ctr"/>
                </a:tc>
                <a:tc>
                  <a:txBody>
                    <a:bodyPr/>
                    <a:lstStyle/>
                    <a:p>
                      <a:pPr algn="ctr"/>
                      <a:r>
                        <a:rPr lang="en-US" sz="1200" dirty="0"/>
                        <a:t>22%</a:t>
                      </a:r>
                    </a:p>
                  </a:txBody>
                  <a:tcPr anchor="ctr"/>
                </a:tc>
                <a:tc>
                  <a:txBody>
                    <a:bodyPr/>
                    <a:lstStyle/>
                    <a:p>
                      <a:pPr algn="ctr"/>
                      <a:r>
                        <a:rPr lang="en-US" sz="1200" dirty="0"/>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65%</a:t>
                      </a:r>
                    </a:p>
                  </a:txBody>
                  <a:tcPr anchor="ctr"/>
                </a:tc>
                <a:extLst>
                  <a:ext uri="{0D108BD9-81ED-4DB2-BD59-A6C34878D82A}">
                    <a16:rowId xmlns:a16="http://schemas.microsoft.com/office/drawing/2014/main" val="2158643516"/>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INCLUSION</a:t>
                      </a:r>
                    </a:p>
                  </a:txBody>
                  <a:tcPr anchor="ctr"/>
                </a:tc>
                <a:tc>
                  <a:txBody>
                    <a:bodyPr/>
                    <a:lstStyle/>
                    <a:p>
                      <a:pPr algn="ctr"/>
                      <a:r>
                        <a:rPr lang="en-US" sz="1200" dirty="0"/>
                        <a:t>36%</a:t>
                      </a:r>
                    </a:p>
                  </a:txBody>
                  <a:tcPr anchor="ctr"/>
                </a:tc>
                <a:tc>
                  <a:txBody>
                    <a:bodyPr/>
                    <a:lstStyle/>
                    <a:p>
                      <a:pPr algn="ctr"/>
                      <a:r>
                        <a:rPr lang="en-US" sz="1200" dirty="0"/>
                        <a:t>32%</a:t>
                      </a:r>
                    </a:p>
                  </a:txBody>
                  <a:tcPr anchor="ctr"/>
                </a:tc>
                <a:tc>
                  <a:txBody>
                    <a:bodyPr/>
                    <a:lstStyle/>
                    <a:p>
                      <a:pPr algn="ctr"/>
                      <a:r>
                        <a:rPr lang="en-US" sz="1200" dirty="0"/>
                        <a:t>37%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60%</a:t>
                      </a:r>
                    </a:p>
                  </a:txBody>
                  <a:tcPr anchor="ctr"/>
                </a:tc>
                <a:extLst>
                  <a:ext uri="{0D108BD9-81ED-4DB2-BD59-A6C34878D82A}">
                    <a16:rowId xmlns:a16="http://schemas.microsoft.com/office/drawing/2014/main" val="3764738060"/>
                  </a:ext>
                </a:extLst>
              </a:tr>
            </a:tbl>
          </a:graphicData>
        </a:graphic>
      </p:graphicFrame>
      <p:sp>
        <p:nvSpPr>
          <p:cNvPr id="21" name="Rectangle: Rounded Corners 20">
            <a:extLst>
              <a:ext uri="{FF2B5EF4-FFF2-40B4-BE49-F238E27FC236}">
                <a16:creationId xmlns:a16="http://schemas.microsoft.com/office/drawing/2014/main" id="{6488572C-5F40-4EC2-9064-CEFB6FBF3429}"/>
              </a:ext>
            </a:extLst>
          </p:cNvPr>
          <p:cNvSpPr/>
          <p:nvPr/>
        </p:nvSpPr>
        <p:spPr>
          <a:xfrm>
            <a:off x="8737170" y="1145336"/>
            <a:ext cx="3390901" cy="2569413"/>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Christians are directionally more satisfied across DEI metrics than Atheists and “Other” religions</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020DB6E-B9C7-4C9D-AF47-02FE25EE0683}"/>
              </a:ext>
            </a:extLst>
          </p:cNvPr>
          <p:cNvSpPr txBox="1"/>
          <p:nvPr/>
        </p:nvSpPr>
        <p:spPr>
          <a:xfrm>
            <a:off x="198497" y="6604084"/>
            <a:ext cx="4607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Top-2 Box % = Percentage of respondents that said “Satisfied” or “Very Satisfied”</a:t>
            </a:r>
          </a:p>
        </p:txBody>
      </p:sp>
      <p:graphicFrame>
        <p:nvGraphicFramePr>
          <p:cNvPr id="11" name="Table 17">
            <a:extLst>
              <a:ext uri="{FF2B5EF4-FFF2-40B4-BE49-F238E27FC236}">
                <a16:creationId xmlns:a16="http://schemas.microsoft.com/office/drawing/2014/main" id="{442BD32B-9430-463E-834B-969B7D2CDBA7}"/>
              </a:ext>
            </a:extLst>
          </p:cNvPr>
          <p:cNvGraphicFramePr>
            <a:graphicFrameLocks noGrp="1"/>
          </p:cNvGraphicFramePr>
          <p:nvPr>
            <p:extLst>
              <p:ext uri="{D42A27DB-BD31-4B8C-83A1-F6EECF244321}">
                <p14:modId xmlns:p14="http://schemas.microsoft.com/office/powerpoint/2010/main" val="2589726868"/>
              </p:ext>
            </p:extLst>
          </p:nvPr>
        </p:nvGraphicFramePr>
        <p:xfrm>
          <a:off x="228599" y="1450289"/>
          <a:ext cx="8086726" cy="230664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74587">
                  <a:extLst>
                    <a:ext uri="{9D8B030D-6E8A-4147-A177-3AD203B41FA5}">
                      <a16:colId xmlns:a16="http://schemas.microsoft.com/office/drawing/2014/main" val="1182124190"/>
                    </a:ext>
                  </a:extLst>
                </a:gridCol>
                <a:gridCol w="973581">
                  <a:extLst>
                    <a:ext uri="{9D8B030D-6E8A-4147-A177-3AD203B41FA5}">
                      <a16:colId xmlns:a16="http://schemas.microsoft.com/office/drawing/2014/main" val="3457001497"/>
                    </a:ext>
                  </a:extLst>
                </a:gridCol>
                <a:gridCol w="1229782">
                  <a:extLst>
                    <a:ext uri="{9D8B030D-6E8A-4147-A177-3AD203B41FA5}">
                      <a16:colId xmlns:a16="http://schemas.microsoft.com/office/drawing/2014/main" val="2612327468"/>
                    </a:ext>
                  </a:extLst>
                </a:gridCol>
                <a:gridCol w="1494151">
                  <a:extLst>
                    <a:ext uri="{9D8B030D-6E8A-4147-A177-3AD203B41FA5}">
                      <a16:colId xmlns:a16="http://schemas.microsoft.com/office/drawing/2014/main" val="3406713744"/>
                    </a:ext>
                  </a:extLst>
                </a:gridCol>
                <a:gridCol w="1225128">
                  <a:extLst>
                    <a:ext uri="{9D8B030D-6E8A-4147-A177-3AD203B41FA5}">
                      <a16:colId xmlns:a16="http://schemas.microsoft.com/office/drawing/2014/main" val="1808117920"/>
                    </a:ext>
                  </a:extLst>
                </a:gridCol>
                <a:gridCol w="1489497">
                  <a:extLst>
                    <a:ext uri="{9D8B030D-6E8A-4147-A177-3AD203B41FA5}">
                      <a16:colId xmlns:a16="http://schemas.microsoft.com/office/drawing/2014/main" val="214099172"/>
                    </a:ext>
                  </a:extLst>
                </a:gridCol>
              </a:tblGrid>
              <a:tr h="294968">
                <a:tc>
                  <a:txBody>
                    <a:bodyPr/>
                    <a:lstStyle/>
                    <a:p>
                      <a:pPr algn="ctr"/>
                      <a:r>
                        <a:rPr lang="en-US" sz="1200" dirty="0">
                          <a:solidFill>
                            <a:schemeClr val="tx1"/>
                          </a:solidFill>
                        </a:rPr>
                        <a:t>Metric (Top-2 Box %)</a:t>
                      </a:r>
                    </a:p>
                  </a:txBody>
                  <a:tcPr anchor="ctr">
                    <a:solidFill>
                      <a:schemeClr val="accent3">
                        <a:lumMod val="20000"/>
                        <a:lumOff val="80000"/>
                      </a:schemeClr>
                    </a:solidFill>
                  </a:tcPr>
                </a:tc>
                <a:tc>
                  <a:txBody>
                    <a:bodyPr/>
                    <a:lstStyle/>
                    <a:p>
                      <a:pPr algn="ctr"/>
                      <a:r>
                        <a:rPr lang="en-US" sz="1200" dirty="0">
                          <a:solidFill>
                            <a:schemeClr val="tx1"/>
                          </a:solidFill>
                        </a:rPr>
                        <a:t>Overall </a:t>
                      </a:r>
                    </a:p>
                    <a:p>
                      <a:pPr algn="ctr"/>
                      <a:r>
                        <a:rPr lang="en-US" sz="1200" dirty="0">
                          <a:solidFill>
                            <a:schemeClr val="tx1"/>
                          </a:solidFill>
                        </a:rPr>
                        <a:t>(n=245)</a:t>
                      </a:r>
                    </a:p>
                  </a:txBody>
                  <a:tcPr anchor="ctr">
                    <a:solidFill>
                      <a:schemeClr val="accent3">
                        <a:lumMod val="20000"/>
                        <a:lumOff val="80000"/>
                      </a:schemeClr>
                    </a:solidFill>
                  </a:tcPr>
                </a:tc>
                <a:tc>
                  <a:txBody>
                    <a:bodyPr/>
                    <a:lstStyle/>
                    <a:p>
                      <a:pPr algn="ctr"/>
                      <a:r>
                        <a:rPr lang="en-US" sz="1200" dirty="0">
                          <a:solidFill>
                            <a:schemeClr val="tx1"/>
                          </a:solidFill>
                        </a:rPr>
                        <a:t>Christian</a:t>
                      </a:r>
                    </a:p>
                    <a:p>
                      <a:pPr algn="ctr"/>
                      <a:r>
                        <a:rPr lang="en-US" sz="1200" dirty="0">
                          <a:solidFill>
                            <a:schemeClr val="tx1"/>
                          </a:solidFill>
                        </a:rPr>
                        <a:t>(n=114)</a:t>
                      </a:r>
                    </a:p>
                  </a:txBody>
                  <a:tcPr anchor="ctr">
                    <a:solidFill>
                      <a:schemeClr val="accent3">
                        <a:lumMod val="20000"/>
                        <a:lumOff val="80000"/>
                      </a:schemeClr>
                    </a:solidFill>
                  </a:tcPr>
                </a:tc>
                <a:tc>
                  <a:txBody>
                    <a:bodyPr/>
                    <a:lstStyle/>
                    <a:p>
                      <a:pPr algn="ctr"/>
                      <a:r>
                        <a:rPr lang="en-US" sz="1200" dirty="0">
                          <a:solidFill>
                            <a:schemeClr val="tx1"/>
                          </a:solidFill>
                        </a:rPr>
                        <a:t>Atheist</a:t>
                      </a:r>
                    </a:p>
                    <a:p>
                      <a:pPr algn="ctr"/>
                      <a:r>
                        <a:rPr lang="en-US" sz="1200" dirty="0">
                          <a:solidFill>
                            <a:schemeClr val="tx1"/>
                          </a:solidFill>
                        </a:rPr>
                        <a:t>(n=25)</a:t>
                      </a:r>
                    </a:p>
                  </a:txBody>
                  <a:tcPr anchor="ctr">
                    <a:solidFill>
                      <a:schemeClr val="accent3">
                        <a:lumMod val="20000"/>
                        <a:lumOff val="80000"/>
                      </a:schemeClr>
                    </a:solidFill>
                  </a:tcPr>
                </a:tc>
                <a:tc>
                  <a:txBody>
                    <a:bodyPr/>
                    <a:lstStyle/>
                    <a:p>
                      <a:pPr algn="ctr"/>
                      <a:r>
                        <a:rPr lang="en-US" sz="1200" dirty="0">
                          <a:solidFill>
                            <a:schemeClr val="tx1"/>
                          </a:solidFill>
                        </a:rPr>
                        <a:t>Other</a:t>
                      </a:r>
                    </a:p>
                    <a:p>
                      <a:pPr algn="ctr"/>
                      <a:r>
                        <a:rPr lang="en-US" sz="1200" dirty="0">
                          <a:solidFill>
                            <a:schemeClr val="tx1"/>
                          </a:solidFill>
                        </a:rPr>
                        <a:t>(n=18)</a:t>
                      </a:r>
                    </a:p>
                  </a:txBody>
                  <a:tcPr anchor="c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Prefer Not to Answer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(n=52)</a:t>
                      </a:r>
                    </a:p>
                  </a:txBody>
                  <a:tcPr anchor="ctr">
                    <a:solidFill>
                      <a:schemeClr val="accent3">
                        <a:lumMod val="20000"/>
                        <a:lumOff val="80000"/>
                      </a:schemeClr>
                    </a:solidFill>
                  </a:tcPr>
                </a:tc>
                <a:extLst>
                  <a:ext uri="{0D108BD9-81ED-4DB2-BD59-A6C34878D82A}">
                    <a16:rowId xmlns:a16="http://schemas.microsoft.com/office/drawing/2014/main" val="596271177"/>
                  </a:ext>
                </a:extLst>
              </a:tr>
              <a:tr h="294968">
                <a:tc>
                  <a:txBody>
                    <a:bodyPr/>
                    <a:lstStyle/>
                    <a:p>
                      <a:pPr algn="r"/>
                      <a:r>
                        <a:rPr lang="en-US" sz="1200" dirty="0"/>
                        <a:t>Overall Satisfaction</a:t>
                      </a:r>
                    </a:p>
                  </a:txBody>
                  <a:tcPr anchor="ctr"/>
                </a:tc>
                <a:tc>
                  <a:txBody>
                    <a:bodyPr/>
                    <a:lstStyle/>
                    <a:p>
                      <a:pPr algn="ctr"/>
                      <a:r>
                        <a:rPr lang="en-US" sz="1200" dirty="0"/>
                        <a:t>61%</a:t>
                      </a:r>
                    </a:p>
                  </a:txBody>
                  <a:tcPr anchor="ctr"/>
                </a:tc>
                <a:tc>
                  <a:txBody>
                    <a:bodyPr/>
                    <a:lstStyle/>
                    <a:p>
                      <a:pPr algn="ctr"/>
                      <a:r>
                        <a:rPr lang="en-US" sz="1200" dirty="0"/>
                        <a:t>65%</a:t>
                      </a:r>
                    </a:p>
                  </a:txBody>
                  <a:tcPr anchor="ctr"/>
                </a:tc>
                <a:tc>
                  <a:txBody>
                    <a:bodyPr/>
                    <a:lstStyle/>
                    <a:p>
                      <a:pPr algn="ctr"/>
                      <a:r>
                        <a:rPr lang="en-US" sz="1200" dirty="0"/>
                        <a:t>60%</a:t>
                      </a:r>
                    </a:p>
                  </a:txBody>
                  <a:tcPr anchor="ctr"/>
                </a:tc>
                <a:tc>
                  <a:txBody>
                    <a:bodyPr/>
                    <a:lstStyle/>
                    <a:p>
                      <a:pPr algn="ctr"/>
                      <a:r>
                        <a:rPr lang="en-US" sz="1200" dirty="0"/>
                        <a:t>72%</a:t>
                      </a:r>
                    </a:p>
                  </a:txBody>
                  <a:tcPr anchor="ctr"/>
                </a:tc>
                <a:tc>
                  <a:txBody>
                    <a:bodyPr/>
                    <a:lstStyle/>
                    <a:p>
                      <a:pPr algn="ctr"/>
                      <a:r>
                        <a:rPr lang="en-US" sz="1200" dirty="0"/>
                        <a:t>60%</a:t>
                      </a:r>
                    </a:p>
                  </a:txBody>
                  <a:tcPr anchor="ctr"/>
                </a:tc>
                <a:extLst>
                  <a:ext uri="{0D108BD9-81ED-4DB2-BD59-A6C34878D82A}">
                    <a16:rowId xmlns:a16="http://schemas.microsoft.com/office/drawing/2014/main" val="2804456032"/>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DIVERSITY</a:t>
                      </a:r>
                    </a:p>
                  </a:txBody>
                  <a:tcPr anchor="ctr"/>
                </a:tc>
                <a:tc>
                  <a:txBody>
                    <a:bodyPr/>
                    <a:lstStyle/>
                    <a:p>
                      <a:pPr algn="ctr"/>
                      <a:r>
                        <a:rPr lang="en-US" sz="1200" dirty="0"/>
                        <a:t>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57%</a:t>
                      </a:r>
                    </a:p>
                  </a:txBody>
                  <a:tcPr anchor="ctr"/>
                </a:tc>
                <a:extLst>
                  <a:ext uri="{0D108BD9-81ED-4DB2-BD59-A6C34878D82A}">
                    <a16:rowId xmlns:a16="http://schemas.microsoft.com/office/drawing/2014/main" val="1696990243"/>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EQUITY</a:t>
                      </a:r>
                    </a:p>
                  </a:txBody>
                  <a:tcPr anchor="ctr"/>
                </a:tc>
                <a:tc>
                  <a:txBody>
                    <a:bodyPr/>
                    <a:lstStyle/>
                    <a:p>
                      <a:pPr algn="ctr"/>
                      <a:r>
                        <a:rPr lang="en-US" sz="1200" dirty="0"/>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60%</a:t>
                      </a:r>
                    </a:p>
                  </a:txBody>
                  <a:tcPr anchor="ctr"/>
                </a:tc>
                <a:extLst>
                  <a:ext uri="{0D108BD9-81ED-4DB2-BD59-A6C34878D82A}">
                    <a16:rowId xmlns:a16="http://schemas.microsoft.com/office/drawing/2014/main" val="2158643516"/>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INCLUSION</a:t>
                      </a:r>
                    </a:p>
                  </a:txBody>
                  <a:tcPr anchor="ctr"/>
                </a:tc>
                <a:tc>
                  <a:txBody>
                    <a:bodyPr/>
                    <a:lstStyle/>
                    <a:p>
                      <a:pPr algn="ctr"/>
                      <a:r>
                        <a:rPr lang="en-US" sz="1200" dirty="0"/>
                        <a:t>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60%</a:t>
                      </a:r>
                    </a:p>
                  </a:txBody>
                  <a:tcPr anchor="ctr"/>
                </a:tc>
                <a:extLst>
                  <a:ext uri="{0D108BD9-81ED-4DB2-BD59-A6C34878D82A}">
                    <a16:rowId xmlns:a16="http://schemas.microsoft.com/office/drawing/2014/main" val="3764738060"/>
                  </a:ext>
                </a:extLst>
              </a:tr>
            </a:tbl>
          </a:graphicData>
        </a:graphic>
      </p:graphicFrame>
      <p:sp>
        <p:nvSpPr>
          <p:cNvPr id="8" name="Arrow: Pentagon 7">
            <a:extLst>
              <a:ext uri="{FF2B5EF4-FFF2-40B4-BE49-F238E27FC236}">
                <a16:creationId xmlns:a16="http://schemas.microsoft.com/office/drawing/2014/main" id="{81C182A4-946F-41DE-A9FD-CDF0E57BCDBD}"/>
              </a:ext>
            </a:extLst>
          </p:cNvPr>
          <p:cNvSpPr/>
          <p:nvPr/>
        </p:nvSpPr>
        <p:spPr>
          <a:xfrm>
            <a:off x="228599" y="1100816"/>
            <a:ext cx="1438276" cy="330116"/>
          </a:xfrm>
          <a:prstGeom prst="homePlate">
            <a:avLst/>
          </a:prstGeom>
          <a:solidFill>
            <a:schemeClr val="accent3">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Religion</a:t>
            </a:r>
          </a:p>
        </p:txBody>
      </p:sp>
      <p:sp>
        <p:nvSpPr>
          <p:cNvPr id="14" name="TextBox 13">
            <a:extLst>
              <a:ext uri="{FF2B5EF4-FFF2-40B4-BE49-F238E27FC236}">
                <a16:creationId xmlns:a16="http://schemas.microsoft.com/office/drawing/2014/main" id="{A95EC845-35EE-4286-B30A-C9EFB399CA00}"/>
              </a:ext>
            </a:extLst>
          </p:cNvPr>
          <p:cNvSpPr txBox="1"/>
          <p:nvPr/>
        </p:nvSpPr>
        <p:spPr>
          <a:xfrm>
            <a:off x="198497" y="3776294"/>
            <a:ext cx="4607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Top-2 Box % = Percentage of respondents that said “Satisfied” or “Very Satisfied”</a:t>
            </a:r>
          </a:p>
        </p:txBody>
      </p:sp>
      <p:sp>
        <p:nvSpPr>
          <p:cNvPr id="13" name="Arrow: Pentagon 12">
            <a:extLst>
              <a:ext uri="{FF2B5EF4-FFF2-40B4-BE49-F238E27FC236}">
                <a16:creationId xmlns:a16="http://schemas.microsoft.com/office/drawing/2014/main" id="{B551616B-5E42-48CD-969E-93259714FA77}"/>
              </a:ext>
            </a:extLst>
          </p:cNvPr>
          <p:cNvSpPr/>
          <p:nvPr/>
        </p:nvSpPr>
        <p:spPr>
          <a:xfrm>
            <a:off x="228599" y="4054950"/>
            <a:ext cx="1438276" cy="330116"/>
          </a:xfrm>
          <a:prstGeom prst="homePlate">
            <a:avLst/>
          </a:prstGeom>
          <a:solidFill>
            <a:schemeClr val="accent4">
              <a:lumMod val="40000"/>
              <a:lumOff val="6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chemeClr val="tx1"/>
                </a:solidFill>
                <a:effectLst/>
                <a:uLnTx/>
                <a:uFillTx/>
                <a:latin typeface="Calibri" panose="020F0502020204030204"/>
                <a:ea typeface="+mn-ea"/>
                <a:cs typeface="+mn-cs"/>
              </a:rPr>
              <a:t>Age</a:t>
            </a:r>
          </a:p>
        </p:txBody>
      </p:sp>
      <p:sp>
        <p:nvSpPr>
          <p:cNvPr id="16" name="Rectangle: Rounded Corners 15">
            <a:extLst>
              <a:ext uri="{FF2B5EF4-FFF2-40B4-BE49-F238E27FC236}">
                <a16:creationId xmlns:a16="http://schemas.microsoft.com/office/drawing/2014/main" id="{8DC98A92-8E52-4065-BE7D-BD8820BB4A39}"/>
              </a:ext>
            </a:extLst>
          </p:cNvPr>
          <p:cNvSpPr/>
          <p:nvPr/>
        </p:nvSpPr>
        <p:spPr>
          <a:xfrm>
            <a:off x="8737170" y="4161630"/>
            <a:ext cx="3390901" cy="2232598"/>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Those with HHI &lt;$75k are significantly less satisfied with Medway Overall than other segments</a:t>
            </a:r>
          </a:p>
        </p:txBody>
      </p:sp>
      <p:sp>
        <p:nvSpPr>
          <p:cNvPr id="18" name="TextBox 17">
            <a:extLst>
              <a:ext uri="{FF2B5EF4-FFF2-40B4-BE49-F238E27FC236}">
                <a16:creationId xmlns:a16="http://schemas.microsoft.com/office/drawing/2014/main" id="{C3CA2010-B392-4727-9F22-9CAC60BC1B10}"/>
              </a:ext>
            </a:extLst>
          </p:cNvPr>
          <p:cNvSpPr txBox="1"/>
          <p:nvPr/>
        </p:nvSpPr>
        <p:spPr>
          <a:xfrm>
            <a:off x="4894322" y="6587193"/>
            <a:ext cx="458490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Segments with smaller sample sizes were grouped together for analysis purposes</a:t>
            </a:r>
          </a:p>
        </p:txBody>
      </p:sp>
      <p:sp>
        <p:nvSpPr>
          <p:cNvPr id="19" name="TextBox 18">
            <a:extLst>
              <a:ext uri="{FF2B5EF4-FFF2-40B4-BE49-F238E27FC236}">
                <a16:creationId xmlns:a16="http://schemas.microsoft.com/office/drawing/2014/main" id="{3094A79F-AF59-410E-A385-BC206911E0A6}"/>
              </a:ext>
            </a:extLst>
          </p:cNvPr>
          <p:cNvSpPr txBox="1"/>
          <p:nvPr/>
        </p:nvSpPr>
        <p:spPr>
          <a:xfrm>
            <a:off x="4875654" y="3776294"/>
            <a:ext cx="3696846"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Only segments with 10+ responses are displayed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i="1" dirty="0">
                <a:solidFill>
                  <a:srgbClr val="00B050"/>
                </a:solidFill>
                <a:latin typeface="Calibri" panose="020F0502020204030204"/>
              </a:rPr>
              <a:t>Green </a:t>
            </a:r>
            <a:r>
              <a:rPr lang="en-US" sz="1050" i="1" dirty="0">
                <a:solidFill>
                  <a:srgbClr val="FF0000"/>
                </a:solidFill>
                <a:latin typeface="Calibri" panose="020F0502020204030204"/>
              </a:rPr>
              <a:t>/ Red</a:t>
            </a:r>
            <a:r>
              <a:rPr lang="en-US" sz="1050" i="1" dirty="0">
                <a:solidFill>
                  <a:prstClr val="black"/>
                </a:solidFill>
                <a:latin typeface="Calibri" panose="020F0502020204030204"/>
              </a:rPr>
              <a:t>: Indicate statistically significant difference at 95% CI</a:t>
            </a:r>
            <a:endPar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95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AA9189A-E766-4BD9-A79F-7195340C3FA5}"/>
              </a:ext>
            </a:extLst>
          </p:cNvPr>
          <p:cNvGraphicFramePr>
            <a:graphicFrameLocks noChangeAspect="1"/>
          </p:cNvGraphicFramePr>
          <p:nvPr>
            <p:custDataLst>
              <p:tags r:id="rId2"/>
            </p:custDataLst>
            <p:extLst>
              <p:ext uri="{D42A27DB-BD31-4B8C-83A1-F6EECF244321}">
                <p14:modId xmlns:p14="http://schemas.microsoft.com/office/powerpoint/2010/main" val="761992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7" name="think-cell Slide" r:id="rId4" imgW="305" imgH="312" progId="TCLayout.ActiveDocument.1">
                  <p:embed/>
                </p:oleObj>
              </mc:Choice>
              <mc:Fallback>
                <p:oleObj name="think-cell Slide" r:id="rId4" imgW="305" imgH="312" progId="TCLayout.ActiveDocument.1">
                  <p:embed/>
                  <p:pic>
                    <p:nvPicPr>
                      <p:cNvPr id="6" name="Object 5" hidden="1">
                        <a:extLst>
                          <a:ext uri="{FF2B5EF4-FFF2-40B4-BE49-F238E27FC236}">
                            <a16:creationId xmlns:a16="http://schemas.microsoft.com/office/drawing/2014/main" id="{7AA9189A-E766-4BD9-A79F-7195340C3F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E7EF7E-B45F-4584-A455-A2D62FCC3936}"/>
              </a:ext>
            </a:extLst>
          </p:cNvPr>
          <p:cNvSpPr>
            <a:spLocks noGrp="1"/>
          </p:cNvSpPr>
          <p:nvPr>
            <p:ph type="title"/>
          </p:nvPr>
        </p:nvSpPr>
        <p:spPr>
          <a:xfrm>
            <a:off x="838200" y="365126"/>
            <a:ext cx="10515600" cy="547734"/>
          </a:xfrm>
        </p:spPr>
        <p:txBody>
          <a:bodyPr vert="horz">
            <a:normAutofit fontScale="90000"/>
          </a:bodyPr>
          <a:lstStyle/>
          <a:p>
            <a:r>
              <a:rPr lang="en-US" dirty="0"/>
              <a:t>Key Metrics – Veteran Status / Disability Status</a:t>
            </a:r>
          </a:p>
        </p:txBody>
      </p:sp>
      <p:graphicFrame>
        <p:nvGraphicFramePr>
          <p:cNvPr id="17" name="Table 17">
            <a:extLst>
              <a:ext uri="{FF2B5EF4-FFF2-40B4-BE49-F238E27FC236}">
                <a16:creationId xmlns:a16="http://schemas.microsoft.com/office/drawing/2014/main" id="{CDD60972-95F1-4706-82EE-8CC58B6D1B59}"/>
              </a:ext>
            </a:extLst>
          </p:cNvPr>
          <p:cNvGraphicFramePr>
            <a:graphicFrameLocks noGrp="1"/>
          </p:cNvGraphicFramePr>
          <p:nvPr>
            <p:extLst>
              <p:ext uri="{D42A27DB-BD31-4B8C-83A1-F6EECF244321}">
                <p14:modId xmlns:p14="http://schemas.microsoft.com/office/powerpoint/2010/main" val="3789886982"/>
              </p:ext>
            </p:extLst>
          </p:nvPr>
        </p:nvGraphicFramePr>
        <p:xfrm>
          <a:off x="198497" y="4432691"/>
          <a:ext cx="8250176" cy="226240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82588">
                  <a:extLst>
                    <a:ext uri="{9D8B030D-6E8A-4147-A177-3AD203B41FA5}">
                      <a16:colId xmlns:a16="http://schemas.microsoft.com/office/drawing/2014/main" val="1182124190"/>
                    </a:ext>
                  </a:extLst>
                </a:gridCol>
                <a:gridCol w="1516897">
                  <a:extLst>
                    <a:ext uri="{9D8B030D-6E8A-4147-A177-3AD203B41FA5}">
                      <a16:colId xmlns:a16="http://schemas.microsoft.com/office/drawing/2014/main" val="994756789"/>
                    </a:ext>
                  </a:extLst>
                </a:gridCol>
                <a:gridCol w="1516897">
                  <a:extLst>
                    <a:ext uri="{9D8B030D-6E8A-4147-A177-3AD203B41FA5}">
                      <a16:colId xmlns:a16="http://schemas.microsoft.com/office/drawing/2014/main" val="3226805072"/>
                    </a:ext>
                  </a:extLst>
                </a:gridCol>
                <a:gridCol w="1516897">
                  <a:extLst>
                    <a:ext uri="{9D8B030D-6E8A-4147-A177-3AD203B41FA5}">
                      <a16:colId xmlns:a16="http://schemas.microsoft.com/office/drawing/2014/main" val="3457001497"/>
                    </a:ext>
                  </a:extLst>
                </a:gridCol>
                <a:gridCol w="1516897">
                  <a:extLst>
                    <a:ext uri="{9D8B030D-6E8A-4147-A177-3AD203B41FA5}">
                      <a16:colId xmlns:a16="http://schemas.microsoft.com/office/drawing/2014/main" val="2612327468"/>
                    </a:ext>
                  </a:extLst>
                </a:gridCol>
              </a:tblGrid>
              <a:tr h="294968">
                <a:tc>
                  <a:txBody>
                    <a:bodyPr/>
                    <a:lstStyle/>
                    <a:p>
                      <a:pPr algn="ctr"/>
                      <a:r>
                        <a:rPr lang="en-US" sz="1200" dirty="0">
                          <a:solidFill>
                            <a:schemeClr val="tx1"/>
                          </a:solidFill>
                        </a:rPr>
                        <a:t>Metric (Top-2 Box %)</a:t>
                      </a:r>
                    </a:p>
                  </a:txBody>
                  <a:tcPr anchor="ctr">
                    <a:solidFill>
                      <a:schemeClr val="accent2">
                        <a:lumMod val="40000"/>
                        <a:lumOff val="60000"/>
                      </a:schemeClr>
                    </a:solidFill>
                  </a:tcPr>
                </a:tc>
                <a:tc>
                  <a:txBody>
                    <a:bodyPr/>
                    <a:lstStyle/>
                    <a:p>
                      <a:pPr algn="ctr"/>
                      <a:r>
                        <a:rPr lang="en-US" sz="1200" dirty="0">
                          <a:solidFill>
                            <a:schemeClr val="tx1"/>
                          </a:solidFill>
                        </a:rPr>
                        <a:t>Overall</a:t>
                      </a:r>
                    </a:p>
                    <a:p>
                      <a:pPr algn="ctr"/>
                      <a:r>
                        <a:rPr lang="en-US" sz="1200" dirty="0">
                          <a:solidFill>
                            <a:schemeClr val="tx1"/>
                          </a:solidFill>
                        </a:rPr>
                        <a:t>(n=239)</a:t>
                      </a:r>
                    </a:p>
                  </a:txBody>
                  <a:tcPr anchor="ctr">
                    <a:solidFill>
                      <a:schemeClr val="accent2">
                        <a:lumMod val="40000"/>
                        <a:lumOff val="60000"/>
                      </a:schemeClr>
                    </a:solidFill>
                  </a:tcPr>
                </a:tc>
                <a:tc>
                  <a:txBody>
                    <a:bodyPr/>
                    <a:lstStyle/>
                    <a:p>
                      <a:pPr algn="ctr"/>
                      <a:r>
                        <a:rPr lang="en-US" sz="1200" dirty="0">
                          <a:solidFill>
                            <a:schemeClr val="tx1"/>
                          </a:solidFill>
                        </a:rPr>
                        <a:t>Have a Disability</a:t>
                      </a:r>
                    </a:p>
                    <a:p>
                      <a:pPr algn="ctr"/>
                      <a:r>
                        <a:rPr lang="en-US" sz="1200" dirty="0">
                          <a:solidFill>
                            <a:schemeClr val="tx1"/>
                          </a:solidFill>
                        </a:rPr>
                        <a:t>(n=26)</a:t>
                      </a:r>
                    </a:p>
                  </a:txBody>
                  <a:tcPr anchor="ctr">
                    <a:solidFill>
                      <a:schemeClr val="accent2">
                        <a:lumMod val="40000"/>
                        <a:lumOff val="60000"/>
                      </a:schemeClr>
                    </a:solidFill>
                  </a:tcPr>
                </a:tc>
                <a:tc>
                  <a:txBody>
                    <a:bodyPr/>
                    <a:lstStyle/>
                    <a:p>
                      <a:pPr algn="ctr"/>
                      <a:r>
                        <a:rPr lang="en-US" sz="1200" dirty="0">
                          <a:solidFill>
                            <a:schemeClr val="tx1"/>
                          </a:solidFill>
                        </a:rPr>
                        <a:t>Does NOT have a disability</a:t>
                      </a:r>
                    </a:p>
                    <a:p>
                      <a:pPr algn="ctr"/>
                      <a:r>
                        <a:rPr lang="en-US" sz="1200" dirty="0">
                          <a:solidFill>
                            <a:schemeClr val="tx1"/>
                          </a:solidFill>
                        </a:rPr>
                        <a:t>(n=179)</a:t>
                      </a:r>
                    </a:p>
                  </a:txBody>
                  <a:tcPr anchor="ctr">
                    <a:solidFill>
                      <a:schemeClr val="accent2">
                        <a:lumMod val="40000"/>
                        <a:lumOff val="60000"/>
                      </a:schemeClr>
                    </a:solidFill>
                  </a:tcPr>
                </a:tc>
                <a:tc>
                  <a:txBody>
                    <a:bodyPr/>
                    <a:lstStyle/>
                    <a:p>
                      <a:pPr algn="ctr"/>
                      <a:r>
                        <a:rPr lang="en-US" sz="1200" dirty="0">
                          <a:solidFill>
                            <a:schemeClr val="tx1"/>
                          </a:solidFill>
                        </a:rPr>
                        <a:t>Prefer not to answer</a:t>
                      </a:r>
                    </a:p>
                    <a:p>
                      <a:pPr algn="ctr"/>
                      <a:r>
                        <a:rPr lang="en-US" sz="1200" dirty="0">
                          <a:solidFill>
                            <a:schemeClr val="tx1"/>
                          </a:solidFill>
                        </a:rPr>
                        <a:t>(n=34)</a:t>
                      </a:r>
                    </a:p>
                  </a:txBody>
                  <a:tcPr anchor="ctr">
                    <a:solidFill>
                      <a:schemeClr val="accent2">
                        <a:lumMod val="40000"/>
                        <a:lumOff val="60000"/>
                      </a:schemeClr>
                    </a:solidFill>
                  </a:tcPr>
                </a:tc>
                <a:extLst>
                  <a:ext uri="{0D108BD9-81ED-4DB2-BD59-A6C34878D82A}">
                    <a16:rowId xmlns:a16="http://schemas.microsoft.com/office/drawing/2014/main" val="596271177"/>
                  </a:ext>
                </a:extLst>
              </a:tr>
              <a:tr h="294968">
                <a:tc>
                  <a:txBody>
                    <a:bodyPr/>
                    <a:lstStyle/>
                    <a:p>
                      <a:pPr algn="r"/>
                      <a:r>
                        <a:rPr lang="en-US" sz="1200" dirty="0"/>
                        <a:t>Overall Satisfaction</a:t>
                      </a:r>
                    </a:p>
                  </a:txBody>
                  <a:tcPr anchor="ctr"/>
                </a:tc>
                <a:tc>
                  <a:txBody>
                    <a:bodyPr/>
                    <a:lstStyle/>
                    <a:p>
                      <a:pPr algn="ctr"/>
                      <a:r>
                        <a:rPr lang="en-US" sz="1200" dirty="0"/>
                        <a:t>61%</a:t>
                      </a:r>
                    </a:p>
                  </a:txBody>
                  <a:tcPr anchor="ctr"/>
                </a:tc>
                <a:tc>
                  <a:txBody>
                    <a:bodyPr/>
                    <a:lstStyle/>
                    <a:p>
                      <a:pPr algn="ctr"/>
                      <a:r>
                        <a:rPr lang="en-US" sz="1200" dirty="0"/>
                        <a:t>54%</a:t>
                      </a:r>
                    </a:p>
                  </a:txBody>
                  <a:tcPr anchor="ctr"/>
                </a:tc>
                <a:tc>
                  <a:txBody>
                    <a:bodyPr/>
                    <a:lstStyle/>
                    <a:p>
                      <a:pPr algn="ctr"/>
                      <a:r>
                        <a:rPr lang="en-US" sz="1200" dirty="0"/>
                        <a:t>61%</a:t>
                      </a:r>
                    </a:p>
                  </a:txBody>
                  <a:tcPr anchor="ctr"/>
                </a:tc>
                <a:tc>
                  <a:txBody>
                    <a:bodyPr/>
                    <a:lstStyle/>
                    <a:p>
                      <a:pPr algn="ctr"/>
                      <a:r>
                        <a:rPr lang="en-US" sz="1200" dirty="0"/>
                        <a:t>65%</a:t>
                      </a:r>
                    </a:p>
                  </a:txBody>
                  <a:tcPr anchor="ctr"/>
                </a:tc>
                <a:extLst>
                  <a:ext uri="{0D108BD9-81ED-4DB2-BD59-A6C34878D82A}">
                    <a16:rowId xmlns:a16="http://schemas.microsoft.com/office/drawing/2014/main" val="2804456032"/>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DIVERSITY</a:t>
                      </a:r>
                    </a:p>
                  </a:txBody>
                  <a:tcPr anchor="ctr"/>
                </a:tc>
                <a:tc>
                  <a:txBody>
                    <a:bodyPr/>
                    <a:lstStyle/>
                    <a:p>
                      <a:pPr algn="ctr"/>
                      <a:r>
                        <a:rPr lang="en-US" sz="1200" dirty="0"/>
                        <a:t>35%</a:t>
                      </a:r>
                    </a:p>
                  </a:txBody>
                  <a:tcPr anchor="ctr"/>
                </a:tc>
                <a:tc>
                  <a:txBody>
                    <a:bodyPr/>
                    <a:lstStyle/>
                    <a:p>
                      <a:pPr algn="ctr"/>
                      <a:r>
                        <a:rPr lang="en-US" sz="1200" dirty="0"/>
                        <a:t>38%</a:t>
                      </a:r>
                    </a:p>
                  </a:txBody>
                  <a:tcPr anchor="ctr"/>
                </a:tc>
                <a:tc>
                  <a:txBody>
                    <a:bodyPr/>
                    <a:lstStyle/>
                    <a:p>
                      <a:pPr algn="ctr"/>
                      <a:r>
                        <a:rPr lang="en-US" sz="1200" dirty="0"/>
                        <a:t>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65%</a:t>
                      </a:r>
                    </a:p>
                  </a:txBody>
                  <a:tcPr anchor="ctr"/>
                </a:tc>
                <a:extLst>
                  <a:ext uri="{0D108BD9-81ED-4DB2-BD59-A6C34878D82A}">
                    <a16:rowId xmlns:a16="http://schemas.microsoft.com/office/drawing/2014/main" val="1696990243"/>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EQUITY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35%</a:t>
                      </a:r>
                    </a:p>
                  </a:txBody>
                  <a:tcPr anchor="ctr"/>
                </a:tc>
                <a:tc>
                  <a:txBody>
                    <a:bodyPr/>
                    <a:lstStyle/>
                    <a:p>
                      <a:pPr algn="ctr"/>
                      <a:r>
                        <a:rPr lang="en-US" sz="1200" dirty="0"/>
                        <a:t>32%</a:t>
                      </a:r>
                    </a:p>
                  </a:txBody>
                  <a:tcPr anchor="ctr"/>
                </a:tc>
                <a:tc>
                  <a:txBody>
                    <a:bodyPr/>
                    <a:lstStyle/>
                    <a:p>
                      <a:pPr algn="ctr"/>
                      <a:r>
                        <a:rPr lang="en-US" sz="1200" dirty="0"/>
                        <a:t>27%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73%</a:t>
                      </a:r>
                    </a:p>
                  </a:txBody>
                  <a:tcPr anchor="ctr"/>
                </a:tc>
                <a:extLst>
                  <a:ext uri="{0D108BD9-81ED-4DB2-BD59-A6C34878D82A}">
                    <a16:rowId xmlns:a16="http://schemas.microsoft.com/office/drawing/2014/main" val="2158643516"/>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INCLUSION</a:t>
                      </a:r>
                    </a:p>
                  </a:txBody>
                  <a:tcPr anchor="ctr"/>
                </a:tc>
                <a:tc>
                  <a:txBody>
                    <a:bodyPr/>
                    <a:lstStyle/>
                    <a:p>
                      <a:pPr algn="ctr"/>
                      <a:r>
                        <a:rPr lang="en-US" sz="1200" dirty="0"/>
                        <a:t>36%</a:t>
                      </a:r>
                    </a:p>
                  </a:txBody>
                  <a:tcPr anchor="ctr"/>
                </a:tc>
                <a:tc>
                  <a:txBody>
                    <a:bodyPr/>
                    <a:lstStyle/>
                    <a:p>
                      <a:pPr algn="ctr"/>
                      <a:r>
                        <a:rPr lang="en-US" sz="1200" dirty="0"/>
                        <a:t>35%</a:t>
                      </a:r>
                    </a:p>
                  </a:txBody>
                  <a:tcPr anchor="ctr"/>
                </a:tc>
                <a:tc>
                  <a:txBody>
                    <a:bodyPr/>
                    <a:lstStyle/>
                    <a:p>
                      <a:pPr algn="ctr"/>
                      <a:r>
                        <a:rPr lang="en-US" sz="1200" dirty="0"/>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62%</a:t>
                      </a:r>
                    </a:p>
                  </a:txBody>
                  <a:tcPr anchor="ctr"/>
                </a:tc>
                <a:extLst>
                  <a:ext uri="{0D108BD9-81ED-4DB2-BD59-A6C34878D82A}">
                    <a16:rowId xmlns:a16="http://schemas.microsoft.com/office/drawing/2014/main" val="3764738060"/>
                  </a:ext>
                </a:extLst>
              </a:tr>
            </a:tbl>
          </a:graphicData>
        </a:graphic>
      </p:graphicFrame>
      <p:sp>
        <p:nvSpPr>
          <p:cNvPr id="21" name="Rectangle: Rounded Corners 20">
            <a:extLst>
              <a:ext uri="{FF2B5EF4-FFF2-40B4-BE49-F238E27FC236}">
                <a16:creationId xmlns:a16="http://schemas.microsoft.com/office/drawing/2014/main" id="{6488572C-5F40-4EC2-9064-CEFB6FBF3429}"/>
              </a:ext>
            </a:extLst>
          </p:cNvPr>
          <p:cNvSpPr/>
          <p:nvPr/>
        </p:nvSpPr>
        <p:spPr>
          <a:xfrm>
            <a:off x="8737170" y="1145336"/>
            <a:ext cx="3390901" cy="2569413"/>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Veterans / Members of Armed forces are directionally more satisfied than non-Veterans on DEI metrics</a:t>
            </a:r>
          </a:p>
        </p:txBody>
      </p:sp>
      <p:sp>
        <p:nvSpPr>
          <p:cNvPr id="7" name="TextBox 6">
            <a:extLst>
              <a:ext uri="{FF2B5EF4-FFF2-40B4-BE49-F238E27FC236}">
                <a16:creationId xmlns:a16="http://schemas.microsoft.com/office/drawing/2014/main" id="{1020DB6E-B9C7-4C9D-AF47-02FE25EE0683}"/>
              </a:ext>
            </a:extLst>
          </p:cNvPr>
          <p:cNvSpPr txBox="1"/>
          <p:nvPr/>
        </p:nvSpPr>
        <p:spPr>
          <a:xfrm>
            <a:off x="198497" y="6604084"/>
            <a:ext cx="4607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Top-2 Box % = Percentage of respondents that said “Satisfied” or “Very Satisfied”</a:t>
            </a:r>
          </a:p>
        </p:txBody>
      </p:sp>
      <p:graphicFrame>
        <p:nvGraphicFramePr>
          <p:cNvPr id="11" name="Table 17">
            <a:extLst>
              <a:ext uri="{FF2B5EF4-FFF2-40B4-BE49-F238E27FC236}">
                <a16:creationId xmlns:a16="http://schemas.microsoft.com/office/drawing/2014/main" id="{442BD32B-9430-463E-834B-969B7D2CDBA7}"/>
              </a:ext>
            </a:extLst>
          </p:cNvPr>
          <p:cNvGraphicFramePr>
            <a:graphicFrameLocks noGrp="1"/>
          </p:cNvGraphicFramePr>
          <p:nvPr>
            <p:extLst>
              <p:ext uri="{D42A27DB-BD31-4B8C-83A1-F6EECF244321}">
                <p14:modId xmlns:p14="http://schemas.microsoft.com/office/powerpoint/2010/main" val="3685184638"/>
              </p:ext>
            </p:extLst>
          </p:nvPr>
        </p:nvGraphicFramePr>
        <p:xfrm>
          <a:off x="228598" y="1450289"/>
          <a:ext cx="8220073" cy="230664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06126">
                  <a:extLst>
                    <a:ext uri="{9D8B030D-6E8A-4147-A177-3AD203B41FA5}">
                      <a16:colId xmlns:a16="http://schemas.microsoft.com/office/drawing/2014/main" val="1182124190"/>
                    </a:ext>
                  </a:extLst>
                </a:gridCol>
                <a:gridCol w="1166333">
                  <a:extLst>
                    <a:ext uri="{9D8B030D-6E8A-4147-A177-3AD203B41FA5}">
                      <a16:colId xmlns:a16="http://schemas.microsoft.com/office/drawing/2014/main" val="3457001497"/>
                    </a:ext>
                  </a:extLst>
                </a:gridCol>
                <a:gridCol w="1682538">
                  <a:extLst>
                    <a:ext uri="{9D8B030D-6E8A-4147-A177-3AD203B41FA5}">
                      <a16:colId xmlns:a16="http://schemas.microsoft.com/office/drawing/2014/main" val="2612327468"/>
                    </a:ext>
                  </a:extLst>
                </a:gridCol>
                <a:gridCol w="1682538">
                  <a:extLst>
                    <a:ext uri="{9D8B030D-6E8A-4147-A177-3AD203B41FA5}">
                      <a16:colId xmlns:a16="http://schemas.microsoft.com/office/drawing/2014/main" val="3406713744"/>
                    </a:ext>
                  </a:extLst>
                </a:gridCol>
                <a:gridCol w="1682538">
                  <a:extLst>
                    <a:ext uri="{9D8B030D-6E8A-4147-A177-3AD203B41FA5}">
                      <a16:colId xmlns:a16="http://schemas.microsoft.com/office/drawing/2014/main" val="214099172"/>
                    </a:ext>
                  </a:extLst>
                </a:gridCol>
              </a:tblGrid>
              <a:tr h="294968">
                <a:tc>
                  <a:txBody>
                    <a:bodyPr/>
                    <a:lstStyle/>
                    <a:p>
                      <a:pPr algn="ctr"/>
                      <a:r>
                        <a:rPr lang="en-US" sz="1200" dirty="0">
                          <a:solidFill>
                            <a:schemeClr val="tx1"/>
                          </a:solidFill>
                        </a:rPr>
                        <a:t>Metric (Top-2 Box %)</a:t>
                      </a:r>
                    </a:p>
                  </a:txBody>
                  <a:tcPr anchor="ctr">
                    <a:solidFill>
                      <a:schemeClr val="accent6">
                        <a:lumMod val="20000"/>
                        <a:lumOff val="80000"/>
                      </a:schemeClr>
                    </a:solidFill>
                  </a:tcPr>
                </a:tc>
                <a:tc>
                  <a:txBody>
                    <a:bodyPr/>
                    <a:lstStyle/>
                    <a:p>
                      <a:pPr algn="ctr"/>
                      <a:r>
                        <a:rPr lang="en-US" sz="1200" dirty="0">
                          <a:solidFill>
                            <a:schemeClr val="tx1"/>
                          </a:solidFill>
                        </a:rPr>
                        <a:t>Overall </a:t>
                      </a:r>
                    </a:p>
                    <a:p>
                      <a:pPr algn="ctr"/>
                      <a:r>
                        <a:rPr lang="en-US" sz="1200" dirty="0">
                          <a:solidFill>
                            <a:schemeClr val="tx1"/>
                          </a:solidFill>
                        </a:rPr>
                        <a:t>(n=241)</a:t>
                      </a:r>
                    </a:p>
                  </a:txBody>
                  <a:tcPr anchor="ctr">
                    <a:solidFill>
                      <a:schemeClr val="accent6">
                        <a:lumMod val="20000"/>
                        <a:lumOff val="80000"/>
                      </a:schemeClr>
                    </a:solidFill>
                  </a:tcPr>
                </a:tc>
                <a:tc>
                  <a:txBody>
                    <a:bodyPr/>
                    <a:lstStyle/>
                    <a:p>
                      <a:pPr algn="ctr"/>
                      <a:r>
                        <a:rPr lang="en-US" sz="1200" dirty="0">
                          <a:solidFill>
                            <a:schemeClr val="tx1"/>
                          </a:solidFill>
                        </a:rPr>
                        <a:t>Veteran / Member of Armed Forces</a:t>
                      </a:r>
                    </a:p>
                    <a:p>
                      <a:pPr algn="ctr"/>
                      <a:r>
                        <a:rPr lang="en-US" sz="1200" dirty="0">
                          <a:solidFill>
                            <a:schemeClr val="tx1"/>
                          </a:solidFill>
                        </a:rPr>
                        <a:t>(n=21)</a:t>
                      </a:r>
                    </a:p>
                  </a:txBody>
                  <a:tcPr anchor="ctr">
                    <a:solidFill>
                      <a:schemeClr val="accent6">
                        <a:lumMod val="20000"/>
                        <a:lumOff val="80000"/>
                      </a:schemeClr>
                    </a:solidFill>
                  </a:tcPr>
                </a:tc>
                <a:tc>
                  <a:txBody>
                    <a:bodyPr/>
                    <a:lstStyle/>
                    <a:p>
                      <a:pPr algn="ctr"/>
                      <a:r>
                        <a:rPr lang="en-US" sz="1200" dirty="0">
                          <a:solidFill>
                            <a:schemeClr val="tx1"/>
                          </a:solidFill>
                        </a:rPr>
                        <a:t>Non-Veteran </a:t>
                      </a:r>
                    </a:p>
                    <a:p>
                      <a:pPr algn="ctr"/>
                      <a:r>
                        <a:rPr lang="en-US" sz="1200" dirty="0">
                          <a:solidFill>
                            <a:schemeClr val="tx1"/>
                          </a:solidFill>
                        </a:rPr>
                        <a:t>(n=204)</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Prefer Not to Answer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(n=16)</a:t>
                      </a:r>
                    </a:p>
                  </a:txBody>
                  <a:tcPr anchor="ctr">
                    <a:solidFill>
                      <a:schemeClr val="accent6">
                        <a:lumMod val="20000"/>
                        <a:lumOff val="80000"/>
                      </a:schemeClr>
                    </a:solidFill>
                  </a:tcPr>
                </a:tc>
                <a:extLst>
                  <a:ext uri="{0D108BD9-81ED-4DB2-BD59-A6C34878D82A}">
                    <a16:rowId xmlns:a16="http://schemas.microsoft.com/office/drawing/2014/main" val="596271177"/>
                  </a:ext>
                </a:extLst>
              </a:tr>
              <a:tr h="294968">
                <a:tc>
                  <a:txBody>
                    <a:bodyPr/>
                    <a:lstStyle/>
                    <a:p>
                      <a:pPr algn="r"/>
                      <a:r>
                        <a:rPr lang="en-US" sz="1200" dirty="0"/>
                        <a:t>Overall Satisfaction</a:t>
                      </a:r>
                    </a:p>
                  </a:txBody>
                  <a:tcPr anchor="ctr"/>
                </a:tc>
                <a:tc>
                  <a:txBody>
                    <a:bodyPr/>
                    <a:lstStyle/>
                    <a:p>
                      <a:pPr algn="ctr"/>
                      <a:r>
                        <a:rPr lang="en-US" sz="1200" dirty="0"/>
                        <a:t>61%</a:t>
                      </a:r>
                    </a:p>
                  </a:txBody>
                  <a:tcPr anchor="ctr"/>
                </a:tc>
                <a:tc>
                  <a:txBody>
                    <a:bodyPr/>
                    <a:lstStyle/>
                    <a:p>
                      <a:pPr algn="ctr"/>
                      <a:r>
                        <a:rPr lang="en-US" sz="1200" dirty="0"/>
                        <a:t>57%</a:t>
                      </a:r>
                    </a:p>
                  </a:txBody>
                  <a:tcPr anchor="ctr"/>
                </a:tc>
                <a:tc>
                  <a:txBody>
                    <a:bodyPr/>
                    <a:lstStyle/>
                    <a:p>
                      <a:pPr algn="ctr"/>
                      <a:r>
                        <a:rPr lang="en-US" sz="1200" dirty="0"/>
                        <a:t>61%</a:t>
                      </a:r>
                    </a:p>
                  </a:txBody>
                  <a:tcPr anchor="ctr"/>
                </a:tc>
                <a:tc>
                  <a:txBody>
                    <a:bodyPr/>
                    <a:lstStyle/>
                    <a:p>
                      <a:pPr algn="ctr"/>
                      <a:r>
                        <a:rPr lang="en-US" sz="1200" dirty="0"/>
                        <a:t>63%</a:t>
                      </a:r>
                    </a:p>
                  </a:txBody>
                  <a:tcPr anchor="ctr"/>
                </a:tc>
                <a:extLst>
                  <a:ext uri="{0D108BD9-81ED-4DB2-BD59-A6C34878D82A}">
                    <a16:rowId xmlns:a16="http://schemas.microsoft.com/office/drawing/2014/main" val="2804456032"/>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DIVERSITY</a:t>
                      </a:r>
                    </a:p>
                  </a:txBody>
                  <a:tcPr anchor="ctr"/>
                </a:tc>
                <a:tc>
                  <a:txBody>
                    <a:bodyPr/>
                    <a:lstStyle/>
                    <a:p>
                      <a:pPr algn="ctr"/>
                      <a:r>
                        <a:rPr lang="en-US" sz="1200" dirty="0"/>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69%</a:t>
                      </a:r>
                    </a:p>
                  </a:txBody>
                  <a:tcPr anchor="ctr"/>
                </a:tc>
                <a:extLst>
                  <a:ext uri="{0D108BD9-81ED-4DB2-BD59-A6C34878D82A}">
                    <a16:rowId xmlns:a16="http://schemas.microsoft.com/office/drawing/2014/main" val="1696990243"/>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EQUITY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81%</a:t>
                      </a:r>
                    </a:p>
                  </a:txBody>
                  <a:tcPr anchor="ctr"/>
                </a:tc>
                <a:extLst>
                  <a:ext uri="{0D108BD9-81ED-4DB2-BD59-A6C34878D82A}">
                    <a16:rowId xmlns:a16="http://schemas.microsoft.com/office/drawing/2014/main" val="2158643516"/>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INCLUSION</a:t>
                      </a:r>
                    </a:p>
                  </a:txBody>
                  <a:tcPr anchor="ctr"/>
                </a:tc>
                <a:tc>
                  <a:txBody>
                    <a:bodyPr/>
                    <a:lstStyle/>
                    <a:p>
                      <a:pPr algn="ctr"/>
                      <a:r>
                        <a:rPr lang="en-US" sz="1200" dirty="0"/>
                        <a:t>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75%</a:t>
                      </a:r>
                    </a:p>
                  </a:txBody>
                  <a:tcPr anchor="ctr"/>
                </a:tc>
                <a:extLst>
                  <a:ext uri="{0D108BD9-81ED-4DB2-BD59-A6C34878D82A}">
                    <a16:rowId xmlns:a16="http://schemas.microsoft.com/office/drawing/2014/main" val="3764738060"/>
                  </a:ext>
                </a:extLst>
              </a:tr>
            </a:tbl>
          </a:graphicData>
        </a:graphic>
      </p:graphicFrame>
      <p:sp>
        <p:nvSpPr>
          <p:cNvPr id="8" name="Arrow: Pentagon 7">
            <a:extLst>
              <a:ext uri="{FF2B5EF4-FFF2-40B4-BE49-F238E27FC236}">
                <a16:creationId xmlns:a16="http://schemas.microsoft.com/office/drawing/2014/main" id="{81C182A4-946F-41DE-A9FD-CDF0E57BCDBD}"/>
              </a:ext>
            </a:extLst>
          </p:cNvPr>
          <p:cNvSpPr/>
          <p:nvPr/>
        </p:nvSpPr>
        <p:spPr>
          <a:xfrm>
            <a:off x="228599" y="1100816"/>
            <a:ext cx="1438276" cy="330116"/>
          </a:xfrm>
          <a:prstGeom prst="homePlate">
            <a:avLst/>
          </a:prstGeom>
          <a:solidFill>
            <a:schemeClr val="accent6">
              <a:lumMod val="20000"/>
              <a:lumOff val="8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solidFill>
                  <a:prstClr val="black"/>
                </a:solidFill>
                <a:latin typeface="Calibri" panose="020F0502020204030204"/>
              </a:rPr>
              <a:t>Veteran Status</a:t>
            </a:r>
            <a:endPar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95EC845-35EE-4286-B30A-C9EFB399CA00}"/>
              </a:ext>
            </a:extLst>
          </p:cNvPr>
          <p:cNvSpPr txBox="1"/>
          <p:nvPr/>
        </p:nvSpPr>
        <p:spPr>
          <a:xfrm>
            <a:off x="198497" y="3776294"/>
            <a:ext cx="4607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Top-2 Box % = Percentage of respondents that said “Satisfied” or “Very Satisfied”</a:t>
            </a:r>
          </a:p>
        </p:txBody>
      </p:sp>
      <p:sp>
        <p:nvSpPr>
          <p:cNvPr id="15" name="TextBox 14">
            <a:extLst>
              <a:ext uri="{FF2B5EF4-FFF2-40B4-BE49-F238E27FC236}">
                <a16:creationId xmlns:a16="http://schemas.microsoft.com/office/drawing/2014/main" id="{7DF29DC9-3A3E-42A3-B42D-5C8652CF23F6}"/>
              </a:ext>
            </a:extLst>
          </p:cNvPr>
          <p:cNvSpPr txBox="1"/>
          <p:nvPr/>
        </p:nvSpPr>
        <p:spPr>
          <a:xfrm>
            <a:off x="5094347" y="3776294"/>
            <a:ext cx="382668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Segments with less than 10 responses were grouped under “Other”</a:t>
            </a:r>
          </a:p>
        </p:txBody>
      </p:sp>
      <p:sp>
        <p:nvSpPr>
          <p:cNvPr id="13" name="Arrow: Pentagon 12">
            <a:extLst>
              <a:ext uri="{FF2B5EF4-FFF2-40B4-BE49-F238E27FC236}">
                <a16:creationId xmlns:a16="http://schemas.microsoft.com/office/drawing/2014/main" id="{B551616B-5E42-48CD-969E-93259714FA77}"/>
              </a:ext>
            </a:extLst>
          </p:cNvPr>
          <p:cNvSpPr/>
          <p:nvPr/>
        </p:nvSpPr>
        <p:spPr>
          <a:xfrm>
            <a:off x="228598" y="4054950"/>
            <a:ext cx="1676401" cy="330116"/>
          </a:xfrm>
          <a:prstGeom prst="homePlate">
            <a:avLst/>
          </a:prstGeom>
          <a:solidFill>
            <a:schemeClr val="accent2">
              <a:lumMod val="40000"/>
              <a:lumOff val="6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chemeClr val="tx1"/>
                </a:solidFill>
                <a:effectLst/>
                <a:uLnTx/>
                <a:uFillTx/>
                <a:latin typeface="Calibri" panose="020F0502020204030204"/>
                <a:ea typeface="+mn-ea"/>
                <a:cs typeface="+mn-cs"/>
              </a:rPr>
              <a:t>Disability Status</a:t>
            </a:r>
          </a:p>
        </p:txBody>
      </p:sp>
      <p:sp>
        <p:nvSpPr>
          <p:cNvPr id="16" name="Rectangle: Rounded Corners 15">
            <a:extLst>
              <a:ext uri="{FF2B5EF4-FFF2-40B4-BE49-F238E27FC236}">
                <a16:creationId xmlns:a16="http://schemas.microsoft.com/office/drawing/2014/main" id="{8DC98A92-8E52-4065-BE7D-BD8820BB4A39}"/>
              </a:ext>
            </a:extLst>
          </p:cNvPr>
          <p:cNvSpPr/>
          <p:nvPr/>
        </p:nvSpPr>
        <p:spPr>
          <a:xfrm>
            <a:off x="8737170" y="4161630"/>
            <a:ext cx="3390901" cy="2232598"/>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Only directional differences are seen between satisfaction levels for respondents with a disability and those without a disability</a:t>
            </a:r>
          </a:p>
        </p:txBody>
      </p:sp>
      <p:sp>
        <p:nvSpPr>
          <p:cNvPr id="18" name="TextBox 17">
            <a:extLst>
              <a:ext uri="{FF2B5EF4-FFF2-40B4-BE49-F238E27FC236}">
                <a16:creationId xmlns:a16="http://schemas.microsoft.com/office/drawing/2014/main" id="{C3CA2010-B392-4727-9F22-9CAC60BC1B10}"/>
              </a:ext>
            </a:extLst>
          </p:cNvPr>
          <p:cNvSpPr txBox="1"/>
          <p:nvPr/>
        </p:nvSpPr>
        <p:spPr>
          <a:xfrm>
            <a:off x="4894322" y="6587193"/>
            <a:ext cx="458490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Segments with smaller sample sizes were grouped together for analysis purposes</a:t>
            </a:r>
          </a:p>
        </p:txBody>
      </p:sp>
    </p:spTree>
    <p:extLst>
      <p:ext uri="{BB962C8B-B14F-4D97-AF65-F5344CB8AC3E}">
        <p14:creationId xmlns:p14="http://schemas.microsoft.com/office/powerpoint/2010/main" val="157331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AA9189A-E766-4BD9-A79F-7195340C3FA5}"/>
              </a:ext>
            </a:extLst>
          </p:cNvPr>
          <p:cNvGraphicFramePr>
            <a:graphicFrameLocks noChangeAspect="1"/>
          </p:cNvGraphicFramePr>
          <p:nvPr>
            <p:custDataLst>
              <p:tags r:id="rId2"/>
            </p:custDataLst>
            <p:extLst>
              <p:ext uri="{D42A27DB-BD31-4B8C-83A1-F6EECF244321}">
                <p14:modId xmlns:p14="http://schemas.microsoft.com/office/powerpoint/2010/main" val="2378829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69" name="think-cell Slide" r:id="rId4" imgW="305" imgH="312" progId="TCLayout.ActiveDocument.1">
                  <p:embed/>
                </p:oleObj>
              </mc:Choice>
              <mc:Fallback>
                <p:oleObj name="think-cell Slide" r:id="rId4" imgW="305" imgH="312" progId="TCLayout.ActiveDocument.1">
                  <p:embed/>
                  <p:pic>
                    <p:nvPicPr>
                      <p:cNvPr id="6" name="Object 5" hidden="1">
                        <a:extLst>
                          <a:ext uri="{FF2B5EF4-FFF2-40B4-BE49-F238E27FC236}">
                            <a16:creationId xmlns:a16="http://schemas.microsoft.com/office/drawing/2014/main" id="{7AA9189A-E766-4BD9-A79F-7195340C3F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E7EF7E-B45F-4584-A455-A2D62FCC3936}"/>
              </a:ext>
            </a:extLst>
          </p:cNvPr>
          <p:cNvSpPr>
            <a:spLocks noGrp="1"/>
          </p:cNvSpPr>
          <p:nvPr>
            <p:ph type="title"/>
          </p:nvPr>
        </p:nvSpPr>
        <p:spPr>
          <a:xfrm>
            <a:off x="514349" y="365126"/>
            <a:ext cx="11677651" cy="547734"/>
          </a:xfrm>
        </p:spPr>
        <p:txBody>
          <a:bodyPr vert="horz">
            <a:normAutofit fontScale="90000"/>
          </a:bodyPr>
          <a:lstStyle/>
          <a:p>
            <a:r>
              <a:rPr lang="en-US" dirty="0"/>
              <a:t>Key Metrics – Home Ownership / Children in Household</a:t>
            </a:r>
          </a:p>
        </p:txBody>
      </p:sp>
      <p:graphicFrame>
        <p:nvGraphicFramePr>
          <p:cNvPr id="17" name="Table 17">
            <a:extLst>
              <a:ext uri="{FF2B5EF4-FFF2-40B4-BE49-F238E27FC236}">
                <a16:creationId xmlns:a16="http://schemas.microsoft.com/office/drawing/2014/main" id="{CDD60972-95F1-4706-82EE-8CC58B6D1B59}"/>
              </a:ext>
            </a:extLst>
          </p:cNvPr>
          <p:cNvGraphicFramePr>
            <a:graphicFrameLocks noGrp="1"/>
          </p:cNvGraphicFramePr>
          <p:nvPr>
            <p:extLst>
              <p:ext uri="{D42A27DB-BD31-4B8C-83A1-F6EECF244321}">
                <p14:modId xmlns:p14="http://schemas.microsoft.com/office/powerpoint/2010/main" val="992146723"/>
              </p:ext>
            </p:extLst>
          </p:nvPr>
        </p:nvGraphicFramePr>
        <p:xfrm>
          <a:off x="198497" y="4432691"/>
          <a:ext cx="8250176" cy="226240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82588">
                  <a:extLst>
                    <a:ext uri="{9D8B030D-6E8A-4147-A177-3AD203B41FA5}">
                      <a16:colId xmlns:a16="http://schemas.microsoft.com/office/drawing/2014/main" val="1182124190"/>
                    </a:ext>
                  </a:extLst>
                </a:gridCol>
                <a:gridCol w="1516897">
                  <a:extLst>
                    <a:ext uri="{9D8B030D-6E8A-4147-A177-3AD203B41FA5}">
                      <a16:colId xmlns:a16="http://schemas.microsoft.com/office/drawing/2014/main" val="994756789"/>
                    </a:ext>
                  </a:extLst>
                </a:gridCol>
                <a:gridCol w="1516897">
                  <a:extLst>
                    <a:ext uri="{9D8B030D-6E8A-4147-A177-3AD203B41FA5}">
                      <a16:colId xmlns:a16="http://schemas.microsoft.com/office/drawing/2014/main" val="3226805072"/>
                    </a:ext>
                  </a:extLst>
                </a:gridCol>
                <a:gridCol w="1516897">
                  <a:extLst>
                    <a:ext uri="{9D8B030D-6E8A-4147-A177-3AD203B41FA5}">
                      <a16:colId xmlns:a16="http://schemas.microsoft.com/office/drawing/2014/main" val="3457001497"/>
                    </a:ext>
                  </a:extLst>
                </a:gridCol>
                <a:gridCol w="1516897">
                  <a:extLst>
                    <a:ext uri="{9D8B030D-6E8A-4147-A177-3AD203B41FA5}">
                      <a16:colId xmlns:a16="http://schemas.microsoft.com/office/drawing/2014/main" val="2612327468"/>
                    </a:ext>
                  </a:extLst>
                </a:gridCol>
              </a:tblGrid>
              <a:tr h="294968">
                <a:tc>
                  <a:txBody>
                    <a:bodyPr/>
                    <a:lstStyle/>
                    <a:p>
                      <a:pPr algn="ctr"/>
                      <a:r>
                        <a:rPr lang="en-US" sz="1200" dirty="0">
                          <a:solidFill>
                            <a:schemeClr val="tx1"/>
                          </a:solidFill>
                        </a:rPr>
                        <a:t>Metric (Top-2 Box %)</a:t>
                      </a:r>
                    </a:p>
                  </a:txBody>
                  <a:tcPr anchor="ctr">
                    <a:solidFill>
                      <a:schemeClr val="accent6">
                        <a:lumMod val="60000"/>
                        <a:lumOff val="40000"/>
                      </a:schemeClr>
                    </a:solidFill>
                  </a:tcPr>
                </a:tc>
                <a:tc>
                  <a:txBody>
                    <a:bodyPr/>
                    <a:lstStyle/>
                    <a:p>
                      <a:pPr algn="ctr"/>
                      <a:r>
                        <a:rPr lang="en-US" sz="1200" dirty="0">
                          <a:solidFill>
                            <a:schemeClr val="tx1"/>
                          </a:solidFill>
                        </a:rPr>
                        <a:t>Overall</a:t>
                      </a:r>
                    </a:p>
                    <a:p>
                      <a:pPr algn="ctr"/>
                      <a:r>
                        <a:rPr lang="en-US" sz="1200" dirty="0">
                          <a:solidFill>
                            <a:schemeClr val="tx1"/>
                          </a:solidFill>
                        </a:rPr>
                        <a:t>(n=241)</a:t>
                      </a:r>
                    </a:p>
                  </a:txBody>
                  <a:tcPr anchor="ctr">
                    <a:solidFill>
                      <a:schemeClr val="accent6">
                        <a:lumMod val="60000"/>
                        <a:lumOff val="40000"/>
                      </a:schemeClr>
                    </a:solidFill>
                  </a:tcPr>
                </a:tc>
                <a:tc>
                  <a:txBody>
                    <a:bodyPr/>
                    <a:lstStyle/>
                    <a:p>
                      <a:pPr algn="ctr"/>
                      <a:r>
                        <a:rPr lang="en-US" sz="1200" dirty="0">
                          <a:solidFill>
                            <a:schemeClr val="tx1"/>
                          </a:solidFill>
                        </a:rPr>
                        <a:t>Has Children &lt;18</a:t>
                      </a:r>
                    </a:p>
                    <a:p>
                      <a:pPr algn="ctr"/>
                      <a:r>
                        <a:rPr lang="en-US" sz="1200" dirty="0">
                          <a:solidFill>
                            <a:schemeClr val="tx1"/>
                          </a:solidFill>
                        </a:rPr>
                        <a:t>(n=166)</a:t>
                      </a:r>
                    </a:p>
                  </a:txBody>
                  <a:tcPr anchor="ctr">
                    <a:solidFill>
                      <a:schemeClr val="accent6">
                        <a:lumMod val="60000"/>
                        <a:lumOff val="40000"/>
                      </a:schemeClr>
                    </a:solidFill>
                  </a:tcPr>
                </a:tc>
                <a:tc>
                  <a:txBody>
                    <a:bodyPr/>
                    <a:lstStyle/>
                    <a:p>
                      <a:pPr algn="ctr"/>
                      <a:r>
                        <a:rPr lang="en-US" sz="1200" dirty="0">
                          <a:solidFill>
                            <a:schemeClr val="tx1"/>
                          </a:solidFill>
                        </a:rPr>
                        <a:t>Does NOT Have Children &lt;18</a:t>
                      </a:r>
                    </a:p>
                    <a:p>
                      <a:pPr algn="ctr"/>
                      <a:r>
                        <a:rPr lang="en-US" sz="1200" dirty="0">
                          <a:solidFill>
                            <a:schemeClr val="tx1"/>
                          </a:solidFill>
                        </a:rPr>
                        <a:t>(n=64)</a:t>
                      </a:r>
                    </a:p>
                  </a:txBody>
                  <a:tcPr anchor="ctr">
                    <a:solidFill>
                      <a:schemeClr val="accent6">
                        <a:lumMod val="60000"/>
                        <a:lumOff val="40000"/>
                      </a:schemeClr>
                    </a:solidFill>
                  </a:tcPr>
                </a:tc>
                <a:tc>
                  <a:txBody>
                    <a:bodyPr/>
                    <a:lstStyle/>
                    <a:p>
                      <a:pPr algn="ctr"/>
                      <a:r>
                        <a:rPr lang="en-US" sz="1200" dirty="0">
                          <a:solidFill>
                            <a:schemeClr val="tx1"/>
                          </a:solidFill>
                        </a:rPr>
                        <a:t>Prefer not to answer</a:t>
                      </a:r>
                    </a:p>
                    <a:p>
                      <a:pPr algn="ctr"/>
                      <a:r>
                        <a:rPr lang="en-US" sz="1200" dirty="0">
                          <a:solidFill>
                            <a:schemeClr val="tx1"/>
                          </a:solidFill>
                        </a:rPr>
                        <a:t>(n=11)</a:t>
                      </a:r>
                    </a:p>
                  </a:txBody>
                  <a:tcPr anchor="ctr">
                    <a:solidFill>
                      <a:schemeClr val="accent6">
                        <a:lumMod val="60000"/>
                        <a:lumOff val="40000"/>
                      </a:schemeClr>
                    </a:solidFill>
                  </a:tcPr>
                </a:tc>
                <a:extLst>
                  <a:ext uri="{0D108BD9-81ED-4DB2-BD59-A6C34878D82A}">
                    <a16:rowId xmlns:a16="http://schemas.microsoft.com/office/drawing/2014/main" val="596271177"/>
                  </a:ext>
                </a:extLst>
              </a:tr>
              <a:tr h="294968">
                <a:tc>
                  <a:txBody>
                    <a:bodyPr/>
                    <a:lstStyle/>
                    <a:p>
                      <a:pPr algn="r"/>
                      <a:r>
                        <a:rPr lang="en-US" sz="1200" dirty="0"/>
                        <a:t>Overall Satisfaction</a:t>
                      </a:r>
                    </a:p>
                  </a:txBody>
                  <a:tcPr anchor="ctr"/>
                </a:tc>
                <a:tc>
                  <a:txBody>
                    <a:bodyPr/>
                    <a:lstStyle/>
                    <a:p>
                      <a:pPr algn="ctr"/>
                      <a:r>
                        <a:rPr lang="en-US" sz="1200" dirty="0"/>
                        <a:t>61%</a:t>
                      </a:r>
                    </a:p>
                  </a:txBody>
                  <a:tcPr anchor="ctr"/>
                </a:tc>
                <a:tc>
                  <a:txBody>
                    <a:bodyPr/>
                    <a:lstStyle/>
                    <a:p>
                      <a:pPr algn="ctr"/>
                      <a:r>
                        <a:rPr lang="en-US" sz="1200" dirty="0"/>
                        <a:t>61%</a:t>
                      </a:r>
                    </a:p>
                  </a:txBody>
                  <a:tcPr anchor="ctr"/>
                </a:tc>
                <a:tc>
                  <a:txBody>
                    <a:bodyPr/>
                    <a:lstStyle/>
                    <a:p>
                      <a:pPr algn="ctr"/>
                      <a:r>
                        <a:rPr lang="en-US" sz="1200" dirty="0"/>
                        <a:t>59%</a:t>
                      </a:r>
                    </a:p>
                  </a:txBody>
                  <a:tcPr anchor="ctr"/>
                </a:tc>
                <a:tc>
                  <a:txBody>
                    <a:bodyPr/>
                    <a:lstStyle/>
                    <a:p>
                      <a:pPr algn="ctr"/>
                      <a:r>
                        <a:rPr lang="en-US" sz="1200" dirty="0"/>
                        <a:t>64%</a:t>
                      </a:r>
                    </a:p>
                  </a:txBody>
                  <a:tcPr anchor="ctr"/>
                </a:tc>
                <a:extLst>
                  <a:ext uri="{0D108BD9-81ED-4DB2-BD59-A6C34878D82A}">
                    <a16:rowId xmlns:a16="http://schemas.microsoft.com/office/drawing/2014/main" val="2804456032"/>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DIVERSITY</a:t>
                      </a:r>
                    </a:p>
                  </a:txBody>
                  <a:tcPr anchor="ctr"/>
                </a:tc>
                <a:tc>
                  <a:txBody>
                    <a:bodyPr/>
                    <a:lstStyle/>
                    <a:p>
                      <a:pPr algn="ctr"/>
                      <a:r>
                        <a:rPr lang="en-US" sz="1200" dirty="0"/>
                        <a:t>35%</a:t>
                      </a:r>
                    </a:p>
                  </a:txBody>
                  <a:tcPr anchor="ctr"/>
                </a:tc>
                <a:tc>
                  <a:txBody>
                    <a:bodyPr/>
                    <a:lstStyle/>
                    <a:p>
                      <a:pPr algn="ctr"/>
                      <a:r>
                        <a:rPr lang="en-US" sz="1200" dirty="0"/>
                        <a:t>33%</a:t>
                      </a:r>
                    </a:p>
                  </a:txBody>
                  <a:tcPr anchor="ctr"/>
                </a:tc>
                <a:tc>
                  <a:txBody>
                    <a:bodyPr/>
                    <a:lstStyle/>
                    <a:p>
                      <a:pPr algn="ctr"/>
                      <a:r>
                        <a:rPr lang="en-US" sz="1200" dirty="0"/>
                        <a:t>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64%</a:t>
                      </a:r>
                    </a:p>
                  </a:txBody>
                  <a:tcPr anchor="ctr"/>
                </a:tc>
                <a:extLst>
                  <a:ext uri="{0D108BD9-81ED-4DB2-BD59-A6C34878D82A}">
                    <a16:rowId xmlns:a16="http://schemas.microsoft.com/office/drawing/2014/main" val="1696990243"/>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EQUITY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35%</a:t>
                      </a:r>
                    </a:p>
                  </a:txBody>
                  <a:tcPr anchor="ctr"/>
                </a:tc>
                <a:tc>
                  <a:txBody>
                    <a:bodyPr/>
                    <a:lstStyle/>
                    <a:p>
                      <a:pPr algn="ctr"/>
                      <a:r>
                        <a:rPr lang="en-US" sz="1200" dirty="0"/>
                        <a:t>32%</a:t>
                      </a:r>
                    </a:p>
                  </a:txBody>
                  <a:tcPr anchor="ctr"/>
                </a:tc>
                <a:tc>
                  <a:txBody>
                    <a:bodyPr/>
                    <a:lstStyle/>
                    <a:p>
                      <a:pPr algn="ctr"/>
                      <a:r>
                        <a:rPr lang="en-US" sz="1200" dirty="0"/>
                        <a:t>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70%</a:t>
                      </a:r>
                    </a:p>
                  </a:txBody>
                  <a:tcPr anchor="ctr"/>
                </a:tc>
                <a:extLst>
                  <a:ext uri="{0D108BD9-81ED-4DB2-BD59-A6C34878D82A}">
                    <a16:rowId xmlns:a16="http://schemas.microsoft.com/office/drawing/2014/main" val="2158643516"/>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INCLUSION</a:t>
                      </a:r>
                    </a:p>
                  </a:txBody>
                  <a:tcPr anchor="ctr"/>
                </a:tc>
                <a:tc>
                  <a:txBody>
                    <a:bodyPr/>
                    <a:lstStyle/>
                    <a:p>
                      <a:pPr algn="ctr"/>
                      <a:r>
                        <a:rPr lang="en-US" sz="1200" dirty="0"/>
                        <a:t>36%</a:t>
                      </a:r>
                    </a:p>
                  </a:txBody>
                  <a:tcPr anchor="ctr"/>
                </a:tc>
                <a:tc>
                  <a:txBody>
                    <a:bodyPr/>
                    <a:lstStyle/>
                    <a:p>
                      <a:pPr algn="ctr"/>
                      <a:r>
                        <a:rPr lang="en-US" sz="1200" dirty="0"/>
                        <a:t>36%</a:t>
                      </a:r>
                    </a:p>
                  </a:txBody>
                  <a:tcPr anchor="ctr"/>
                </a:tc>
                <a:tc>
                  <a:txBody>
                    <a:bodyPr/>
                    <a:lstStyle/>
                    <a:p>
                      <a:pPr algn="ctr"/>
                      <a:r>
                        <a:rPr lang="en-US" sz="1200" dirty="0"/>
                        <a:t>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64%</a:t>
                      </a:r>
                    </a:p>
                  </a:txBody>
                  <a:tcPr anchor="ctr"/>
                </a:tc>
                <a:extLst>
                  <a:ext uri="{0D108BD9-81ED-4DB2-BD59-A6C34878D82A}">
                    <a16:rowId xmlns:a16="http://schemas.microsoft.com/office/drawing/2014/main" val="3764738060"/>
                  </a:ext>
                </a:extLst>
              </a:tr>
            </a:tbl>
          </a:graphicData>
        </a:graphic>
      </p:graphicFrame>
      <p:sp>
        <p:nvSpPr>
          <p:cNvPr id="21" name="Rectangle: Rounded Corners 20">
            <a:extLst>
              <a:ext uri="{FF2B5EF4-FFF2-40B4-BE49-F238E27FC236}">
                <a16:creationId xmlns:a16="http://schemas.microsoft.com/office/drawing/2014/main" id="{6488572C-5F40-4EC2-9064-CEFB6FBF3429}"/>
              </a:ext>
            </a:extLst>
          </p:cNvPr>
          <p:cNvSpPr/>
          <p:nvPr/>
        </p:nvSpPr>
        <p:spPr>
          <a:xfrm>
            <a:off x="8737170" y="1145336"/>
            <a:ext cx="3390901" cy="2569413"/>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Those who rent are significantly less satisfied with Medway Overall</a:t>
            </a:r>
          </a:p>
        </p:txBody>
      </p:sp>
      <p:sp>
        <p:nvSpPr>
          <p:cNvPr id="7" name="TextBox 6">
            <a:extLst>
              <a:ext uri="{FF2B5EF4-FFF2-40B4-BE49-F238E27FC236}">
                <a16:creationId xmlns:a16="http://schemas.microsoft.com/office/drawing/2014/main" id="{1020DB6E-B9C7-4C9D-AF47-02FE25EE0683}"/>
              </a:ext>
            </a:extLst>
          </p:cNvPr>
          <p:cNvSpPr txBox="1"/>
          <p:nvPr/>
        </p:nvSpPr>
        <p:spPr>
          <a:xfrm>
            <a:off x="198497" y="6604084"/>
            <a:ext cx="4607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Top-2 Box % = Percentage of respondents that said “Satisfied” or “Very Satisfied”</a:t>
            </a:r>
          </a:p>
        </p:txBody>
      </p:sp>
      <p:graphicFrame>
        <p:nvGraphicFramePr>
          <p:cNvPr id="11" name="Table 17">
            <a:extLst>
              <a:ext uri="{FF2B5EF4-FFF2-40B4-BE49-F238E27FC236}">
                <a16:creationId xmlns:a16="http://schemas.microsoft.com/office/drawing/2014/main" id="{442BD32B-9430-463E-834B-969B7D2CDBA7}"/>
              </a:ext>
            </a:extLst>
          </p:cNvPr>
          <p:cNvGraphicFramePr>
            <a:graphicFrameLocks noGrp="1"/>
          </p:cNvGraphicFramePr>
          <p:nvPr>
            <p:extLst>
              <p:ext uri="{D42A27DB-BD31-4B8C-83A1-F6EECF244321}">
                <p14:modId xmlns:p14="http://schemas.microsoft.com/office/powerpoint/2010/main" val="2391340495"/>
              </p:ext>
            </p:extLst>
          </p:nvPr>
        </p:nvGraphicFramePr>
        <p:xfrm>
          <a:off x="228598" y="1450289"/>
          <a:ext cx="7734302" cy="212376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14552">
                  <a:extLst>
                    <a:ext uri="{9D8B030D-6E8A-4147-A177-3AD203B41FA5}">
                      <a16:colId xmlns:a16="http://schemas.microsoft.com/office/drawing/2014/main" val="1182124190"/>
                    </a:ext>
                  </a:extLst>
                </a:gridCol>
                <a:gridCol w="1638660">
                  <a:extLst>
                    <a:ext uri="{9D8B030D-6E8A-4147-A177-3AD203B41FA5}">
                      <a16:colId xmlns:a16="http://schemas.microsoft.com/office/drawing/2014/main" val="3457001497"/>
                    </a:ext>
                  </a:extLst>
                </a:gridCol>
                <a:gridCol w="1990545">
                  <a:extLst>
                    <a:ext uri="{9D8B030D-6E8A-4147-A177-3AD203B41FA5}">
                      <a16:colId xmlns:a16="http://schemas.microsoft.com/office/drawing/2014/main" val="2612327468"/>
                    </a:ext>
                  </a:extLst>
                </a:gridCol>
                <a:gridCol w="1990545">
                  <a:extLst>
                    <a:ext uri="{9D8B030D-6E8A-4147-A177-3AD203B41FA5}">
                      <a16:colId xmlns:a16="http://schemas.microsoft.com/office/drawing/2014/main" val="3406713744"/>
                    </a:ext>
                  </a:extLst>
                </a:gridCol>
              </a:tblGrid>
              <a:tr h="294968">
                <a:tc>
                  <a:txBody>
                    <a:bodyPr/>
                    <a:lstStyle/>
                    <a:p>
                      <a:pPr algn="ctr"/>
                      <a:r>
                        <a:rPr lang="en-US" sz="1200" dirty="0">
                          <a:solidFill>
                            <a:schemeClr val="tx1"/>
                          </a:solidFill>
                        </a:rPr>
                        <a:t>Metric (Top-2 Box %)</a:t>
                      </a:r>
                    </a:p>
                  </a:txBody>
                  <a:tcPr anchor="ctr">
                    <a:solidFill>
                      <a:schemeClr val="accent3">
                        <a:lumMod val="60000"/>
                        <a:lumOff val="40000"/>
                      </a:schemeClr>
                    </a:solidFill>
                  </a:tcPr>
                </a:tc>
                <a:tc>
                  <a:txBody>
                    <a:bodyPr/>
                    <a:lstStyle/>
                    <a:p>
                      <a:pPr algn="ctr"/>
                      <a:r>
                        <a:rPr lang="en-US" sz="1200" dirty="0">
                          <a:solidFill>
                            <a:schemeClr val="tx1"/>
                          </a:solidFill>
                        </a:rPr>
                        <a:t>Overall </a:t>
                      </a:r>
                    </a:p>
                    <a:p>
                      <a:pPr algn="ctr"/>
                      <a:r>
                        <a:rPr lang="en-US" sz="1200" dirty="0">
                          <a:solidFill>
                            <a:schemeClr val="tx1"/>
                          </a:solidFill>
                        </a:rPr>
                        <a:t>(n=232)</a:t>
                      </a:r>
                    </a:p>
                  </a:txBody>
                  <a:tcPr anchor="ctr">
                    <a:solidFill>
                      <a:schemeClr val="accent3">
                        <a:lumMod val="60000"/>
                        <a:lumOff val="40000"/>
                      </a:schemeClr>
                    </a:solidFill>
                  </a:tcPr>
                </a:tc>
                <a:tc>
                  <a:txBody>
                    <a:bodyPr/>
                    <a:lstStyle/>
                    <a:p>
                      <a:pPr algn="ctr"/>
                      <a:r>
                        <a:rPr lang="en-US" sz="1200" dirty="0">
                          <a:solidFill>
                            <a:schemeClr val="tx1"/>
                          </a:solidFill>
                        </a:rPr>
                        <a:t>I own…</a:t>
                      </a:r>
                    </a:p>
                    <a:p>
                      <a:pPr algn="ctr"/>
                      <a:r>
                        <a:rPr lang="en-US" sz="1200" dirty="0">
                          <a:solidFill>
                            <a:schemeClr val="tx1"/>
                          </a:solidFill>
                        </a:rPr>
                        <a:t>(n=220)</a:t>
                      </a:r>
                    </a:p>
                  </a:txBody>
                  <a:tcPr anchor="ctr">
                    <a:solidFill>
                      <a:schemeClr val="accent3">
                        <a:lumMod val="60000"/>
                        <a:lumOff val="40000"/>
                      </a:schemeClr>
                    </a:solidFill>
                  </a:tcPr>
                </a:tc>
                <a:tc>
                  <a:txBody>
                    <a:bodyPr/>
                    <a:lstStyle/>
                    <a:p>
                      <a:pPr algn="ctr"/>
                      <a:r>
                        <a:rPr lang="en-US" sz="1200" dirty="0">
                          <a:solidFill>
                            <a:schemeClr val="tx1"/>
                          </a:solidFill>
                        </a:rPr>
                        <a:t>I rent…</a:t>
                      </a:r>
                    </a:p>
                    <a:p>
                      <a:pPr algn="ctr"/>
                      <a:r>
                        <a:rPr lang="en-US" sz="1200" dirty="0">
                          <a:solidFill>
                            <a:schemeClr val="tx1"/>
                          </a:solidFill>
                        </a:rPr>
                        <a:t>(n=12)</a:t>
                      </a:r>
                    </a:p>
                  </a:txBody>
                  <a:tcPr anchor="ctr">
                    <a:solidFill>
                      <a:schemeClr val="accent3">
                        <a:lumMod val="60000"/>
                        <a:lumOff val="40000"/>
                      </a:schemeClr>
                    </a:solidFill>
                  </a:tcPr>
                </a:tc>
                <a:extLst>
                  <a:ext uri="{0D108BD9-81ED-4DB2-BD59-A6C34878D82A}">
                    <a16:rowId xmlns:a16="http://schemas.microsoft.com/office/drawing/2014/main" val="596271177"/>
                  </a:ext>
                </a:extLst>
              </a:tr>
              <a:tr h="294968">
                <a:tc>
                  <a:txBody>
                    <a:bodyPr/>
                    <a:lstStyle/>
                    <a:p>
                      <a:pPr algn="r"/>
                      <a:r>
                        <a:rPr lang="en-US" sz="1200" dirty="0"/>
                        <a:t>Overall Satisfaction</a:t>
                      </a:r>
                    </a:p>
                  </a:txBody>
                  <a:tcPr anchor="ctr"/>
                </a:tc>
                <a:tc>
                  <a:txBody>
                    <a:bodyPr/>
                    <a:lstStyle/>
                    <a:p>
                      <a:pPr algn="ctr"/>
                      <a:r>
                        <a:rPr lang="en-US" sz="1200" dirty="0"/>
                        <a:t>61%</a:t>
                      </a:r>
                    </a:p>
                  </a:txBody>
                  <a:tcPr anchor="ctr"/>
                </a:tc>
                <a:tc>
                  <a:txBody>
                    <a:bodyPr/>
                    <a:lstStyle/>
                    <a:p>
                      <a:pPr algn="ctr"/>
                      <a:r>
                        <a:rPr lang="en-US" sz="1200" dirty="0">
                          <a:solidFill>
                            <a:srgbClr val="00B050"/>
                          </a:solidFill>
                        </a:rPr>
                        <a:t>64%</a:t>
                      </a:r>
                    </a:p>
                  </a:txBody>
                  <a:tcPr anchor="ctr"/>
                </a:tc>
                <a:tc>
                  <a:txBody>
                    <a:bodyPr/>
                    <a:lstStyle/>
                    <a:p>
                      <a:pPr algn="ctr"/>
                      <a:r>
                        <a:rPr lang="en-US" sz="1200" dirty="0">
                          <a:solidFill>
                            <a:srgbClr val="FF0000"/>
                          </a:solidFill>
                        </a:rPr>
                        <a:t>31%</a:t>
                      </a:r>
                    </a:p>
                  </a:txBody>
                  <a:tcPr anchor="ctr"/>
                </a:tc>
                <a:extLst>
                  <a:ext uri="{0D108BD9-81ED-4DB2-BD59-A6C34878D82A}">
                    <a16:rowId xmlns:a16="http://schemas.microsoft.com/office/drawing/2014/main" val="2804456032"/>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DIVERSITY</a:t>
                      </a:r>
                    </a:p>
                  </a:txBody>
                  <a:tcPr anchor="ctr"/>
                </a:tc>
                <a:tc>
                  <a:txBody>
                    <a:bodyPr/>
                    <a:lstStyle/>
                    <a:p>
                      <a:pPr algn="ctr"/>
                      <a:r>
                        <a:rPr lang="en-US" sz="1200" dirty="0"/>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23%</a:t>
                      </a:r>
                    </a:p>
                  </a:txBody>
                  <a:tcPr anchor="ctr"/>
                </a:tc>
                <a:extLst>
                  <a:ext uri="{0D108BD9-81ED-4DB2-BD59-A6C34878D82A}">
                    <a16:rowId xmlns:a16="http://schemas.microsoft.com/office/drawing/2014/main" val="1696990243"/>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EQUITY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25%</a:t>
                      </a:r>
                    </a:p>
                  </a:txBody>
                  <a:tcPr anchor="ctr"/>
                </a:tc>
                <a:extLst>
                  <a:ext uri="{0D108BD9-81ED-4DB2-BD59-A6C34878D82A}">
                    <a16:rowId xmlns:a16="http://schemas.microsoft.com/office/drawing/2014/main" val="2158643516"/>
                  </a:ext>
                </a:extLst>
              </a:tr>
              <a:tr h="412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Overall Satisfaction with INCLUSION</a:t>
                      </a:r>
                    </a:p>
                  </a:txBody>
                  <a:tcPr anchor="ctr"/>
                </a:tc>
                <a:tc>
                  <a:txBody>
                    <a:bodyPr/>
                    <a:lstStyle/>
                    <a:p>
                      <a:pPr algn="ctr"/>
                      <a:r>
                        <a:rPr lang="en-US" sz="1200" dirty="0"/>
                        <a:t>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42%</a:t>
                      </a:r>
                    </a:p>
                  </a:txBody>
                  <a:tcPr anchor="ctr"/>
                </a:tc>
                <a:extLst>
                  <a:ext uri="{0D108BD9-81ED-4DB2-BD59-A6C34878D82A}">
                    <a16:rowId xmlns:a16="http://schemas.microsoft.com/office/drawing/2014/main" val="3764738060"/>
                  </a:ext>
                </a:extLst>
              </a:tr>
            </a:tbl>
          </a:graphicData>
        </a:graphic>
      </p:graphicFrame>
      <p:sp>
        <p:nvSpPr>
          <p:cNvPr id="8" name="Arrow: Pentagon 7">
            <a:extLst>
              <a:ext uri="{FF2B5EF4-FFF2-40B4-BE49-F238E27FC236}">
                <a16:creationId xmlns:a16="http://schemas.microsoft.com/office/drawing/2014/main" id="{81C182A4-946F-41DE-A9FD-CDF0E57BCDBD}"/>
              </a:ext>
            </a:extLst>
          </p:cNvPr>
          <p:cNvSpPr/>
          <p:nvPr/>
        </p:nvSpPr>
        <p:spPr>
          <a:xfrm>
            <a:off x="228599" y="1100816"/>
            <a:ext cx="1666876" cy="330116"/>
          </a:xfrm>
          <a:prstGeom prst="homePlate">
            <a:avLst/>
          </a:prstGeom>
          <a:solidFill>
            <a:schemeClr val="accent3">
              <a:lumMod val="60000"/>
              <a:lumOff val="4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solidFill>
                  <a:prstClr val="black"/>
                </a:solidFill>
                <a:latin typeface="Calibri" panose="020F0502020204030204"/>
              </a:rPr>
              <a:t>Home Ownership</a:t>
            </a:r>
            <a:endPar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95EC845-35EE-4286-B30A-C9EFB399CA00}"/>
              </a:ext>
            </a:extLst>
          </p:cNvPr>
          <p:cNvSpPr txBox="1"/>
          <p:nvPr/>
        </p:nvSpPr>
        <p:spPr>
          <a:xfrm>
            <a:off x="198497" y="3776294"/>
            <a:ext cx="460735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Top-2 Box % = Percentage of respondents that said “Satisfied” or “Very Satisfied”</a:t>
            </a:r>
          </a:p>
        </p:txBody>
      </p:sp>
      <p:sp>
        <p:nvSpPr>
          <p:cNvPr id="15" name="TextBox 14">
            <a:extLst>
              <a:ext uri="{FF2B5EF4-FFF2-40B4-BE49-F238E27FC236}">
                <a16:creationId xmlns:a16="http://schemas.microsoft.com/office/drawing/2014/main" id="{7DF29DC9-3A3E-42A3-B42D-5C8652CF23F6}"/>
              </a:ext>
            </a:extLst>
          </p:cNvPr>
          <p:cNvSpPr txBox="1"/>
          <p:nvPr/>
        </p:nvSpPr>
        <p:spPr>
          <a:xfrm>
            <a:off x="5094347" y="3776294"/>
            <a:ext cx="382668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Segments with less than 10 responses were grouped under “Other”</a:t>
            </a:r>
          </a:p>
        </p:txBody>
      </p:sp>
      <p:sp>
        <p:nvSpPr>
          <p:cNvPr id="13" name="Arrow: Pentagon 12">
            <a:extLst>
              <a:ext uri="{FF2B5EF4-FFF2-40B4-BE49-F238E27FC236}">
                <a16:creationId xmlns:a16="http://schemas.microsoft.com/office/drawing/2014/main" id="{B551616B-5E42-48CD-969E-93259714FA77}"/>
              </a:ext>
            </a:extLst>
          </p:cNvPr>
          <p:cNvSpPr/>
          <p:nvPr/>
        </p:nvSpPr>
        <p:spPr>
          <a:xfrm>
            <a:off x="228598" y="4054950"/>
            <a:ext cx="1943102" cy="330116"/>
          </a:xfrm>
          <a:prstGeom prst="homePlate">
            <a:avLst/>
          </a:prstGeom>
          <a:solidFill>
            <a:schemeClr val="accent6">
              <a:lumMod val="60000"/>
              <a:lumOff val="4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chemeClr val="tx1"/>
                </a:solidFill>
                <a:effectLst/>
                <a:uLnTx/>
                <a:uFillTx/>
                <a:latin typeface="Calibri" panose="020F0502020204030204"/>
                <a:ea typeface="+mn-ea"/>
                <a:cs typeface="+mn-cs"/>
              </a:rPr>
              <a:t>Children in Household</a:t>
            </a:r>
          </a:p>
        </p:txBody>
      </p:sp>
      <p:sp>
        <p:nvSpPr>
          <p:cNvPr id="16" name="Rectangle: Rounded Corners 15">
            <a:extLst>
              <a:ext uri="{FF2B5EF4-FFF2-40B4-BE49-F238E27FC236}">
                <a16:creationId xmlns:a16="http://schemas.microsoft.com/office/drawing/2014/main" id="{8DC98A92-8E52-4065-BE7D-BD8820BB4A39}"/>
              </a:ext>
            </a:extLst>
          </p:cNvPr>
          <p:cNvSpPr/>
          <p:nvPr/>
        </p:nvSpPr>
        <p:spPr>
          <a:xfrm>
            <a:off x="8737170" y="4161630"/>
            <a:ext cx="3390901" cy="2232598"/>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Minimal differences in satisfaction are seen based-upon Children (&lt;18) in Household vs No-Children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3CA2010-B392-4727-9F22-9CAC60BC1B10}"/>
              </a:ext>
            </a:extLst>
          </p:cNvPr>
          <p:cNvSpPr txBox="1"/>
          <p:nvPr/>
        </p:nvSpPr>
        <p:spPr>
          <a:xfrm>
            <a:off x="4894322" y="6587193"/>
            <a:ext cx="458490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Segments with smaller sample sizes were grouped together for analysis purposes</a:t>
            </a:r>
          </a:p>
        </p:txBody>
      </p:sp>
    </p:spTree>
    <p:extLst>
      <p:ext uri="{BB962C8B-B14F-4D97-AF65-F5344CB8AC3E}">
        <p14:creationId xmlns:p14="http://schemas.microsoft.com/office/powerpoint/2010/main" val="4290934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C3FB09A-EB8A-4627-B4E4-A67D657DA39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55" name="think-cell Slide" r:id="rId4" imgW="305" imgH="312" progId="TCLayout.ActiveDocument.1">
                  <p:embed/>
                </p:oleObj>
              </mc:Choice>
              <mc:Fallback>
                <p:oleObj name="think-cell Slide" r:id="rId4" imgW="305" imgH="312" progId="TCLayout.ActiveDocument.1">
                  <p:embed/>
                  <p:pic>
                    <p:nvPicPr>
                      <p:cNvPr id="4" name="Object 3" hidden="1">
                        <a:extLst>
                          <a:ext uri="{FF2B5EF4-FFF2-40B4-BE49-F238E27FC236}">
                            <a16:creationId xmlns:a16="http://schemas.microsoft.com/office/drawing/2014/main" id="{AC3FB09A-EB8A-4627-B4E4-A67D657DA3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Arrow: Down 4">
            <a:extLst>
              <a:ext uri="{FF2B5EF4-FFF2-40B4-BE49-F238E27FC236}">
                <a16:creationId xmlns:a16="http://schemas.microsoft.com/office/drawing/2014/main" id="{9BA61036-A8A9-493C-9A0D-C7057B5D0BF8}"/>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47CAA7-997B-4370-BAB4-632152EC74FA}"/>
              </a:ext>
            </a:extLst>
          </p:cNvPr>
          <p:cNvSpPr/>
          <p:nvPr/>
        </p:nvSpPr>
        <p:spPr>
          <a:xfrm>
            <a:off x="184754" y="85435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Recommendations / Opinions</a:t>
            </a:r>
          </a:p>
        </p:txBody>
      </p:sp>
      <p:sp>
        <p:nvSpPr>
          <p:cNvPr id="7" name="Rectangle 6">
            <a:extLst>
              <a:ext uri="{FF2B5EF4-FFF2-40B4-BE49-F238E27FC236}">
                <a16:creationId xmlns:a16="http://schemas.microsoft.com/office/drawing/2014/main" id="{C2109F00-C9E8-4F3F-B2AC-BB70BA26AE60}"/>
              </a:ext>
            </a:extLst>
          </p:cNvPr>
          <p:cNvSpPr/>
          <p:nvPr/>
        </p:nvSpPr>
        <p:spPr>
          <a:xfrm>
            <a:off x="184754" y="1774695"/>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Metrics</a:t>
            </a:r>
          </a:p>
        </p:txBody>
      </p:sp>
      <p:sp>
        <p:nvSpPr>
          <p:cNvPr id="8" name="Rectangle 7">
            <a:extLst>
              <a:ext uri="{FF2B5EF4-FFF2-40B4-BE49-F238E27FC236}">
                <a16:creationId xmlns:a16="http://schemas.microsoft.com/office/drawing/2014/main" id="{E2C8CE36-BB5D-4238-AA7D-D347A2151AE5}"/>
              </a:ext>
            </a:extLst>
          </p:cNvPr>
          <p:cNvSpPr/>
          <p:nvPr/>
        </p:nvSpPr>
        <p:spPr>
          <a:xfrm>
            <a:off x="184754" y="3615379"/>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Agreement Statements</a:t>
            </a:r>
          </a:p>
        </p:txBody>
      </p:sp>
      <p:sp>
        <p:nvSpPr>
          <p:cNvPr id="9" name="Rectangle 8">
            <a:extLst>
              <a:ext uri="{FF2B5EF4-FFF2-40B4-BE49-F238E27FC236}">
                <a16:creationId xmlns:a16="http://schemas.microsoft.com/office/drawing/2014/main" id="{769C2E80-92D4-4510-A6FE-34C190019406}"/>
              </a:ext>
            </a:extLst>
          </p:cNvPr>
          <p:cNvSpPr/>
          <p:nvPr/>
        </p:nvSpPr>
        <p:spPr>
          <a:xfrm>
            <a:off x="184754" y="4535721"/>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Demographics</a:t>
            </a:r>
          </a:p>
        </p:txBody>
      </p:sp>
      <p:sp>
        <p:nvSpPr>
          <p:cNvPr id="10" name="Rectangle 9">
            <a:extLst>
              <a:ext uri="{FF2B5EF4-FFF2-40B4-BE49-F238E27FC236}">
                <a16:creationId xmlns:a16="http://schemas.microsoft.com/office/drawing/2014/main" id="{513F5860-20BF-41A5-845F-70D3F3F12F8E}"/>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1" name="Rectangle 10">
            <a:extLst>
              <a:ext uri="{FF2B5EF4-FFF2-40B4-BE49-F238E27FC236}">
                <a16:creationId xmlns:a16="http://schemas.microsoft.com/office/drawing/2014/main" id="{245C535E-A086-4CC5-926F-FED76ED54845}"/>
              </a:ext>
            </a:extLst>
          </p:cNvPr>
          <p:cNvSpPr/>
          <p:nvPr/>
        </p:nvSpPr>
        <p:spPr>
          <a:xfrm>
            <a:off x="184754" y="2695037"/>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Experiences </a:t>
            </a:r>
          </a:p>
          <a:p>
            <a:pPr algn="ctr"/>
            <a:r>
              <a:rPr lang="en-US" sz="1400" b="1" dirty="0">
                <a:solidFill>
                  <a:schemeClr val="accent1"/>
                </a:solidFill>
              </a:rPr>
              <a:t>(Multi-Select)</a:t>
            </a:r>
          </a:p>
        </p:txBody>
      </p:sp>
      <p:sp>
        <p:nvSpPr>
          <p:cNvPr id="12" name="Rectangle 11">
            <a:extLst>
              <a:ext uri="{FF2B5EF4-FFF2-40B4-BE49-F238E27FC236}">
                <a16:creationId xmlns:a16="http://schemas.microsoft.com/office/drawing/2014/main" id="{73E5EA2D-ABE8-43DD-A4E1-6FF96A6B3887}"/>
              </a:ext>
            </a:extLst>
          </p:cNvPr>
          <p:cNvSpPr/>
          <p:nvPr/>
        </p:nvSpPr>
        <p:spPr>
          <a:xfrm>
            <a:off x="184754" y="545606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Final Thoughts</a:t>
            </a:r>
          </a:p>
        </p:txBody>
      </p:sp>
      <p:sp>
        <p:nvSpPr>
          <p:cNvPr id="13" name="Arrow: Pentagon 12">
            <a:extLst>
              <a:ext uri="{FF2B5EF4-FFF2-40B4-BE49-F238E27FC236}">
                <a16:creationId xmlns:a16="http://schemas.microsoft.com/office/drawing/2014/main" id="{0C86C530-5866-4767-8962-2C2B9302E975}"/>
              </a:ext>
            </a:extLst>
          </p:cNvPr>
          <p:cNvSpPr/>
          <p:nvPr/>
        </p:nvSpPr>
        <p:spPr>
          <a:xfrm rot="10800000">
            <a:off x="2033832" y="2751576"/>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17" name="TextBox 16">
            <a:extLst>
              <a:ext uri="{FF2B5EF4-FFF2-40B4-BE49-F238E27FC236}">
                <a16:creationId xmlns:a16="http://schemas.microsoft.com/office/drawing/2014/main" id="{55B21E63-15E0-4A1A-87B8-F07006E3EFD9}"/>
              </a:ext>
            </a:extLst>
          </p:cNvPr>
          <p:cNvSpPr txBox="1"/>
          <p:nvPr/>
        </p:nvSpPr>
        <p:spPr>
          <a:xfrm>
            <a:off x="0" y="6639164"/>
            <a:ext cx="5290231" cy="253916"/>
          </a:xfrm>
          <a:prstGeom prst="rect">
            <a:avLst/>
          </a:prstGeom>
          <a:noFill/>
        </p:spPr>
        <p:txBody>
          <a:bodyPr wrap="none" rtlCol="0">
            <a:spAutoFit/>
          </a:bodyPr>
          <a:lstStyle/>
          <a:p>
            <a:r>
              <a:rPr lang="en-US" sz="1050" i="1" dirty="0"/>
              <a:t>Q: Which of the following, if any, have you experienced or seen others experience in Medway?</a:t>
            </a:r>
          </a:p>
        </p:txBody>
      </p:sp>
      <p:sp>
        <p:nvSpPr>
          <p:cNvPr id="20" name="Rectangle: Rounded Corners 19">
            <a:extLst>
              <a:ext uri="{FF2B5EF4-FFF2-40B4-BE49-F238E27FC236}">
                <a16:creationId xmlns:a16="http://schemas.microsoft.com/office/drawing/2014/main" id="{875B45F6-5EEE-4170-988A-69FFB525E337}"/>
              </a:ext>
            </a:extLst>
          </p:cNvPr>
          <p:cNvSpPr/>
          <p:nvPr/>
        </p:nvSpPr>
        <p:spPr>
          <a:xfrm>
            <a:off x="2687803" y="938818"/>
            <a:ext cx="9319443" cy="2745837"/>
          </a:xfrm>
          <a:prstGeom prst="roundRect">
            <a:avLst>
              <a:gd name="adj" fmla="val 0"/>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285750" indent="-285750">
              <a:buFont typeface="Arial" panose="020B0604020202020204" pitchFamily="34" charset="0"/>
              <a:buChar char="•"/>
            </a:pPr>
            <a:r>
              <a:rPr lang="en-US" sz="1600" dirty="0">
                <a:solidFill>
                  <a:schemeClr val="tx1"/>
                </a:solidFill>
              </a:rPr>
              <a:t>Racism (39%) and Classism (36%) were the forms of discrimination most frequently seen </a:t>
            </a:r>
            <a:r>
              <a:rPr lang="en-US" sz="1600" u="sng" dirty="0">
                <a:solidFill>
                  <a:schemeClr val="tx1"/>
                </a:solidFill>
              </a:rPr>
              <a:t>experienced by others</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Sexism (20%) and Classism (15%) were the forms of discrimination most frequently </a:t>
            </a:r>
            <a:r>
              <a:rPr lang="en-US" sz="1600" u="sng" dirty="0">
                <a:solidFill>
                  <a:schemeClr val="tx1"/>
                </a:solidFill>
              </a:rPr>
              <a:t>experienced by respondents personally</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 Approximately ~2/3 of respondents said they have experienced at least one of the forms of discrimination in our list</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Only 30% had not seen others experience the listed forms of discrimination (said “None of the Above”)</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p:txBody>
      </p:sp>
      <p:graphicFrame>
        <p:nvGraphicFramePr>
          <p:cNvPr id="21" name="Chart 20">
            <a:extLst>
              <a:ext uri="{FF2B5EF4-FFF2-40B4-BE49-F238E27FC236}">
                <a16:creationId xmlns:a16="http://schemas.microsoft.com/office/drawing/2014/main" id="{3DE04B15-CDF4-4631-A4E9-2BE226BAF40C}"/>
              </a:ext>
            </a:extLst>
          </p:cNvPr>
          <p:cNvGraphicFramePr>
            <a:graphicFrameLocks/>
          </p:cNvGraphicFramePr>
          <p:nvPr>
            <p:extLst>
              <p:ext uri="{D42A27DB-BD31-4B8C-83A1-F6EECF244321}">
                <p14:modId xmlns:p14="http://schemas.microsoft.com/office/powerpoint/2010/main" val="321241147"/>
              </p:ext>
            </p:extLst>
          </p:nvPr>
        </p:nvGraphicFramePr>
        <p:xfrm>
          <a:off x="2687802" y="3760855"/>
          <a:ext cx="9319443" cy="2292887"/>
        </p:xfrm>
        <a:graphic>
          <a:graphicData uri="http://schemas.openxmlformats.org/drawingml/2006/chart">
            <c:chart xmlns:c="http://schemas.openxmlformats.org/drawingml/2006/chart" xmlns:r="http://schemas.openxmlformats.org/officeDocument/2006/relationships" r:id="rId6"/>
          </a:graphicData>
        </a:graphic>
      </p:graphicFrame>
      <p:sp>
        <p:nvSpPr>
          <p:cNvPr id="22" name="Rectangle 21">
            <a:extLst>
              <a:ext uri="{FF2B5EF4-FFF2-40B4-BE49-F238E27FC236}">
                <a16:creationId xmlns:a16="http://schemas.microsoft.com/office/drawing/2014/main" id="{3BEF1013-E5D8-48FD-96AD-FBEF6915A8DF}"/>
              </a:ext>
            </a:extLst>
          </p:cNvPr>
          <p:cNvSpPr/>
          <p:nvPr/>
        </p:nvSpPr>
        <p:spPr>
          <a:xfrm>
            <a:off x="2687806" y="252759"/>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Experiences: Seen / Experienced</a:t>
            </a:r>
          </a:p>
        </p:txBody>
      </p:sp>
    </p:spTree>
    <p:extLst>
      <p:ext uri="{BB962C8B-B14F-4D97-AF65-F5344CB8AC3E}">
        <p14:creationId xmlns:p14="http://schemas.microsoft.com/office/powerpoint/2010/main" val="1721044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C3FB09A-EB8A-4627-B4E4-A67D657DA39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9" name="think-cell Slide" r:id="rId4" imgW="305" imgH="312" progId="TCLayout.ActiveDocument.1">
                  <p:embed/>
                </p:oleObj>
              </mc:Choice>
              <mc:Fallback>
                <p:oleObj name="think-cell Slide" r:id="rId4" imgW="305" imgH="312" progId="TCLayout.ActiveDocument.1">
                  <p:embed/>
                  <p:pic>
                    <p:nvPicPr>
                      <p:cNvPr id="4" name="Object 3" hidden="1">
                        <a:extLst>
                          <a:ext uri="{FF2B5EF4-FFF2-40B4-BE49-F238E27FC236}">
                            <a16:creationId xmlns:a16="http://schemas.microsoft.com/office/drawing/2014/main" id="{AC3FB09A-EB8A-4627-B4E4-A67D657DA3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Arrow: Down 4">
            <a:extLst>
              <a:ext uri="{FF2B5EF4-FFF2-40B4-BE49-F238E27FC236}">
                <a16:creationId xmlns:a16="http://schemas.microsoft.com/office/drawing/2014/main" id="{9BA61036-A8A9-493C-9A0D-C7057B5D0BF8}"/>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47CAA7-997B-4370-BAB4-632152EC74FA}"/>
              </a:ext>
            </a:extLst>
          </p:cNvPr>
          <p:cNvSpPr/>
          <p:nvPr/>
        </p:nvSpPr>
        <p:spPr>
          <a:xfrm>
            <a:off x="184754" y="85435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Recommendations / Opinions</a:t>
            </a:r>
          </a:p>
        </p:txBody>
      </p:sp>
      <p:sp>
        <p:nvSpPr>
          <p:cNvPr id="7" name="Rectangle 6">
            <a:extLst>
              <a:ext uri="{FF2B5EF4-FFF2-40B4-BE49-F238E27FC236}">
                <a16:creationId xmlns:a16="http://schemas.microsoft.com/office/drawing/2014/main" id="{C2109F00-C9E8-4F3F-B2AC-BB70BA26AE60}"/>
              </a:ext>
            </a:extLst>
          </p:cNvPr>
          <p:cNvSpPr/>
          <p:nvPr/>
        </p:nvSpPr>
        <p:spPr>
          <a:xfrm>
            <a:off x="184754" y="1774695"/>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Metrics</a:t>
            </a:r>
          </a:p>
        </p:txBody>
      </p:sp>
      <p:sp>
        <p:nvSpPr>
          <p:cNvPr id="8" name="Rectangle 7">
            <a:extLst>
              <a:ext uri="{FF2B5EF4-FFF2-40B4-BE49-F238E27FC236}">
                <a16:creationId xmlns:a16="http://schemas.microsoft.com/office/drawing/2014/main" id="{E2C8CE36-BB5D-4238-AA7D-D347A2151AE5}"/>
              </a:ext>
            </a:extLst>
          </p:cNvPr>
          <p:cNvSpPr/>
          <p:nvPr/>
        </p:nvSpPr>
        <p:spPr>
          <a:xfrm>
            <a:off x="184754" y="3615379"/>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Agreement Statements</a:t>
            </a:r>
          </a:p>
        </p:txBody>
      </p:sp>
      <p:sp>
        <p:nvSpPr>
          <p:cNvPr id="9" name="Rectangle 8">
            <a:extLst>
              <a:ext uri="{FF2B5EF4-FFF2-40B4-BE49-F238E27FC236}">
                <a16:creationId xmlns:a16="http://schemas.microsoft.com/office/drawing/2014/main" id="{769C2E80-92D4-4510-A6FE-34C190019406}"/>
              </a:ext>
            </a:extLst>
          </p:cNvPr>
          <p:cNvSpPr/>
          <p:nvPr/>
        </p:nvSpPr>
        <p:spPr>
          <a:xfrm>
            <a:off x="184754" y="4535721"/>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Demographics</a:t>
            </a:r>
          </a:p>
        </p:txBody>
      </p:sp>
      <p:sp>
        <p:nvSpPr>
          <p:cNvPr id="10" name="Rectangle 9">
            <a:extLst>
              <a:ext uri="{FF2B5EF4-FFF2-40B4-BE49-F238E27FC236}">
                <a16:creationId xmlns:a16="http://schemas.microsoft.com/office/drawing/2014/main" id="{513F5860-20BF-41A5-845F-70D3F3F12F8E}"/>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1" name="Rectangle 10">
            <a:extLst>
              <a:ext uri="{FF2B5EF4-FFF2-40B4-BE49-F238E27FC236}">
                <a16:creationId xmlns:a16="http://schemas.microsoft.com/office/drawing/2014/main" id="{245C535E-A086-4CC5-926F-FED76ED54845}"/>
              </a:ext>
            </a:extLst>
          </p:cNvPr>
          <p:cNvSpPr/>
          <p:nvPr/>
        </p:nvSpPr>
        <p:spPr>
          <a:xfrm>
            <a:off x="184754" y="2695037"/>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Experiences </a:t>
            </a:r>
          </a:p>
          <a:p>
            <a:pPr algn="ctr"/>
            <a:r>
              <a:rPr lang="en-US" sz="1400" dirty="0"/>
              <a:t>(Multi-Select)</a:t>
            </a:r>
          </a:p>
        </p:txBody>
      </p:sp>
      <p:sp>
        <p:nvSpPr>
          <p:cNvPr id="12" name="Rectangle 11">
            <a:extLst>
              <a:ext uri="{FF2B5EF4-FFF2-40B4-BE49-F238E27FC236}">
                <a16:creationId xmlns:a16="http://schemas.microsoft.com/office/drawing/2014/main" id="{73E5EA2D-ABE8-43DD-A4E1-6FF96A6B3887}"/>
              </a:ext>
            </a:extLst>
          </p:cNvPr>
          <p:cNvSpPr/>
          <p:nvPr/>
        </p:nvSpPr>
        <p:spPr>
          <a:xfrm>
            <a:off x="184754" y="545606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Final Thoughts</a:t>
            </a:r>
          </a:p>
        </p:txBody>
      </p:sp>
      <p:sp>
        <p:nvSpPr>
          <p:cNvPr id="13" name="Arrow: Pentagon 12">
            <a:extLst>
              <a:ext uri="{FF2B5EF4-FFF2-40B4-BE49-F238E27FC236}">
                <a16:creationId xmlns:a16="http://schemas.microsoft.com/office/drawing/2014/main" id="{0C86C530-5866-4767-8962-2C2B9302E975}"/>
              </a:ext>
            </a:extLst>
          </p:cNvPr>
          <p:cNvSpPr/>
          <p:nvPr/>
        </p:nvSpPr>
        <p:spPr>
          <a:xfrm rot="10800000">
            <a:off x="2024304" y="3714749"/>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17" name="TextBox 16">
            <a:extLst>
              <a:ext uri="{FF2B5EF4-FFF2-40B4-BE49-F238E27FC236}">
                <a16:creationId xmlns:a16="http://schemas.microsoft.com/office/drawing/2014/main" id="{55B21E63-15E0-4A1A-87B8-F07006E3EFD9}"/>
              </a:ext>
            </a:extLst>
          </p:cNvPr>
          <p:cNvSpPr txBox="1"/>
          <p:nvPr/>
        </p:nvSpPr>
        <p:spPr>
          <a:xfrm>
            <a:off x="0" y="6639164"/>
            <a:ext cx="4203395" cy="253916"/>
          </a:xfrm>
          <a:prstGeom prst="rect">
            <a:avLst/>
          </a:prstGeom>
          <a:noFill/>
        </p:spPr>
        <p:txBody>
          <a:bodyPr wrap="none" rtlCol="0">
            <a:spAutoFit/>
          </a:bodyPr>
          <a:lstStyle/>
          <a:p>
            <a:r>
              <a:rPr lang="en-US" sz="1050" i="1" dirty="0"/>
              <a:t>Q: </a:t>
            </a:r>
            <a:r>
              <a:rPr lang="en-US" sz="1050" i="1" dirty="0">
                <a:solidFill>
                  <a:schemeClr val="tx1"/>
                </a:solidFill>
              </a:rPr>
              <a:t>“How Strongly do you agree or disagree with the following statement:”</a:t>
            </a:r>
            <a:endParaRPr lang="en-US" sz="1050" i="1" dirty="0"/>
          </a:p>
        </p:txBody>
      </p:sp>
      <p:sp>
        <p:nvSpPr>
          <p:cNvPr id="22" name="Rectangle 21">
            <a:extLst>
              <a:ext uri="{FF2B5EF4-FFF2-40B4-BE49-F238E27FC236}">
                <a16:creationId xmlns:a16="http://schemas.microsoft.com/office/drawing/2014/main" id="{3BEF1013-E5D8-48FD-96AD-FBEF6915A8DF}"/>
              </a:ext>
            </a:extLst>
          </p:cNvPr>
          <p:cNvSpPr/>
          <p:nvPr/>
        </p:nvSpPr>
        <p:spPr>
          <a:xfrm>
            <a:off x="2687806" y="252759"/>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Agreement Statements</a:t>
            </a:r>
          </a:p>
        </p:txBody>
      </p:sp>
      <p:sp>
        <p:nvSpPr>
          <p:cNvPr id="16" name="TextBox 15">
            <a:extLst>
              <a:ext uri="{FF2B5EF4-FFF2-40B4-BE49-F238E27FC236}">
                <a16:creationId xmlns:a16="http://schemas.microsoft.com/office/drawing/2014/main" id="{9BD3BFC1-1D8C-4DC6-97C3-B51AF13FF30D}"/>
              </a:ext>
            </a:extLst>
          </p:cNvPr>
          <p:cNvSpPr txBox="1"/>
          <p:nvPr/>
        </p:nvSpPr>
        <p:spPr>
          <a:xfrm>
            <a:off x="5226773" y="1988723"/>
            <a:ext cx="184731" cy="369332"/>
          </a:xfrm>
          <a:prstGeom prst="rect">
            <a:avLst/>
          </a:prstGeom>
          <a:noFill/>
        </p:spPr>
        <p:txBody>
          <a:bodyPr wrap="none" rtlCol="0">
            <a:spAutoFit/>
          </a:bodyPr>
          <a:lstStyle/>
          <a:p>
            <a:endParaRPr lang="en-US" dirty="0"/>
          </a:p>
        </p:txBody>
      </p:sp>
      <p:graphicFrame>
        <p:nvGraphicFramePr>
          <p:cNvPr id="18" name="Table 17">
            <a:extLst>
              <a:ext uri="{FF2B5EF4-FFF2-40B4-BE49-F238E27FC236}">
                <a16:creationId xmlns:a16="http://schemas.microsoft.com/office/drawing/2014/main" id="{62447F71-A1CB-4DE4-8E75-4E30FD2D4858}"/>
              </a:ext>
            </a:extLst>
          </p:cNvPr>
          <p:cNvGraphicFramePr>
            <a:graphicFrameLocks noGrp="1"/>
          </p:cNvGraphicFramePr>
          <p:nvPr>
            <p:extLst>
              <p:ext uri="{D42A27DB-BD31-4B8C-83A1-F6EECF244321}">
                <p14:modId xmlns:p14="http://schemas.microsoft.com/office/powerpoint/2010/main" val="590336121"/>
              </p:ext>
            </p:extLst>
          </p:nvPr>
        </p:nvGraphicFramePr>
        <p:xfrm>
          <a:off x="2447925" y="1943100"/>
          <a:ext cx="9410702" cy="4660683"/>
        </p:xfrm>
        <a:graphic>
          <a:graphicData uri="http://schemas.openxmlformats.org/drawingml/2006/table">
            <a:tbl>
              <a:tblPr>
                <a:tableStyleId>{BC89EF96-8CEA-46FF-86C4-4CE0E7609802}</a:tableStyleId>
              </a:tblPr>
              <a:tblGrid>
                <a:gridCol w="3676650">
                  <a:extLst>
                    <a:ext uri="{9D8B030D-6E8A-4147-A177-3AD203B41FA5}">
                      <a16:colId xmlns:a16="http://schemas.microsoft.com/office/drawing/2014/main" val="1595006148"/>
                    </a:ext>
                  </a:extLst>
                </a:gridCol>
                <a:gridCol w="2867026">
                  <a:extLst>
                    <a:ext uri="{9D8B030D-6E8A-4147-A177-3AD203B41FA5}">
                      <a16:colId xmlns:a16="http://schemas.microsoft.com/office/drawing/2014/main" val="246997962"/>
                    </a:ext>
                  </a:extLst>
                </a:gridCol>
                <a:gridCol w="2867026">
                  <a:extLst>
                    <a:ext uri="{9D8B030D-6E8A-4147-A177-3AD203B41FA5}">
                      <a16:colId xmlns:a16="http://schemas.microsoft.com/office/drawing/2014/main" val="2634734230"/>
                    </a:ext>
                  </a:extLst>
                </a:gridCol>
              </a:tblGrid>
              <a:tr h="377308">
                <a:tc>
                  <a:txBody>
                    <a:bodyPr/>
                    <a:lstStyle/>
                    <a:p>
                      <a:pPr lvl="1" algn="l" fontAlgn="b"/>
                      <a:r>
                        <a:rPr lang="en-US" sz="1100" b="1" i="0" u="sng" strike="noStrike" dirty="0">
                          <a:effectLst/>
                          <a:latin typeface="Arial" panose="020B0604020202020204" pitchFamily="34" charset="0"/>
                        </a:rPr>
                        <a:t>AGREEMENT STATEMENTS</a:t>
                      </a:r>
                    </a:p>
                  </a:txBody>
                  <a:tcPr marL="7375" marR="7375" marT="7375" marB="0" anchor="ctr">
                    <a:solidFill>
                      <a:schemeClr val="bg1">
                        <a:lumMod val="95000"/>
                      </a:schemeClr>
                    </a:solidFill>
                  </a:tcPr>
                </a:tc>
                <a:tc>
                  <a:txBody>
                    <a:bodyPr/>
                    <a:lstStyle/>
                    <a:p>
                      <a:pPr lvl="0" algn="ctr" fontAlgn="b"/>
                      <a:r>
                        <a:rPr lang="en-US" sz="1100" b="1" i="0" u="sng" strike="noStrike" dirty="0">
                          <a:effectLst/>
                          <a:latin typeface="Arial" panose="020B0604020202020204" pitchFamily="34" charset="0"/>
                        </a:rPr>
                        <a:t>Top 2 Box Score</a:t>
                      </a:r>
                    </a:p>
                    <a:p>
                      <a:pPr lvl="0" algn="ctr" fontAlgn="b"/>
                      <a:r>
                        <a:rPr lang="en-US" sz="900" b="0" i="1" u="none" strike="noStrike" dirty="0">
                          <a:effectLst/>
                          <a:latin typeface="Arial" panose="020B0604020202020204" pitchFamily="34" charset="0"/>
                        </a:rPr>
                        <a:t>(% that Agreed or Strongly Agreed</a:t>
                      </a:r>
                      <a:r>
                        <a:rPr lang="en-US" sz="1000" b="0" i="1" u="none" strike="noStrike" dirty="0">
                          <a:effectLst/>
                          <a:latin typeface="Arial" panose="020B0604020202020204" pitchFamily="34" charset="0"/>
                        </a:rPr>
                        <a:t>)</a:t>
                      </a:r>
                      <a:endParaRPr lang="en-US" sz="1100" b="0" i="1" u="none" strike="noStrike" dirty="0">
                        <a:effectLst/>
                        <a:latin typeface="Arial" panose="020B0604020202020204" pitchFamily="34" charset="0"/>
                      </a:endParaRPr>
                    </a:p>
                  </a:txBody>
                  <a:tcPr marL="7375" marR="7375" marT="7375" marB="0" anchor="ctr"/>
                </a:tc>
                <a:tc>
                  <a:txBody>
                    <a:bodyPr/>
                    <a:lstStyle/>
                    <a:p>
                      <a:pPr lvl="0" algn="ctr" fontAlgn="b"/>
                      <a:r>
                        <a:rPr lang="en-US" sz="1100" b="1" i="0" u="sng" strike="noStrike" dirty="0">
                          <a:effectLst/>
                          <a:latin typeface="Arial" panose="020B0604020202020204" pitchFamily="34" charset="0"/>
                        </a:rPr>
                        <a:t>Bottom 2 Box Score</a:t>
                      </a:r>
                    </a:p>
                    <a:p>
                      <a:pPr lvl="0" algn="ctr" fontAlgn="b"/>
                      <a:r>
                        <a:rPr lang="en-US" sz="1000" b="0" i="1" u="none" strike="noStrike" dirty="0">
                          <a:effectLst/>
                          <a:latin typeface="Arial" panose="020B0604020202020204" pitchFamily="34" charset="0"/>
                        </a:rPr>
                        <a:t>(% that Disagreed or Strongly Disagreed)</a:t>
                      </a:r>
                    </a:p>
                  </a:txBody>
                  <a:tcPr marL="7375" marR="7375" marT="7375" marB="0" anchor="ctr"/>
                </a:tc>
                <a:extLst>
                  <a:ext uri="{0D108BD9-81ED-4DB2-BD59-A6C34878D82A}">
                    <a16:rowId xmlns:a16="http://schemas.microsoft.com/office/drawing/2014/main" val="4235053485"/>
                  </a:ext>
                </a:extLst>
              </a:tr>
              <a:tr h="377308">
                <a:tc>
                  <a:txBody>
                    <a:bodyPr/>
                    <a:lstStyle/>
                    <a:p>
                      <a:pPr lvl="1" algn="l" fontAlgn="b"/>
                      <a:r>
                        <a:rPr lang="en-US" sz="1100" u="none" strike="noStrike" dirty="0">
                          <a:effectLst/>
                        </a:rPr>
                        <a:t>Medway is a diverse community</a:t>
                      </a:r>
                      <a:endParaRPr lang="en-US" sz="1100" b="0" i="0" u="none" strike="noStrike" dirty="0">
                        <a:effectLst/>
                        <a:latin typeface="Arial" panose="020B0604020202020204" pitchFamily="34" charset="0"/>
                      </a:endParaRPr>
                    </a:p>
                  </a:txBody>
                  <a:tcPr marL="7375" marR="7375" marT="7375" marB="0" anchor="ctr">
                    <a:solidFill>
                      <a:schemeClr val="bg1">
                        <a:lumMod val="95000"/>
                      </a:schemeClr>
                    </a:solidFill>
                  </a:tcPr>
                </a:tc>
                <a:tc>
                  <a:txBody>
                    <a:bodyPr/>
                    <a:lstStyle/>
                    <a:p>
                      <a:pPr lvl="0" algn="ctr" fontAlgn="b"/>
                      <a:r>
                        <a:rPr lang="en-US" sz="1050" b="0" i="0" u="none" strike="noStrike" dirty="0">
                          <a:effectLst/>
                          <a:latin typeface="Arial" panose="020B0604020202020204" pitchFamily="34" charset="0"/>
                        </a:rPr>
                        <a:t>19%</a:t>
                      </a:r>
                    </a:p>
                  </a:txBody>
                  <a:tcPr marL="7375" marR="7375" marT="7375" marB="0" anchor="ctr">
                    <a:solidFill>
                      <a:srgbClr val="FFD1D1"/>
                    </a:solidFill>
                  </a:tcPr>
                </a:tc>
                <a:tc>
                  <a:txBody>
                    <a:bodyPr/>
                    <a:lstStyle/>
                    <a:p>
                      <a:pPr lvl="0" algn="ctr" fontAlgn="b"/>
                      <a:r>
                        <a:rPr lang="en-US" sz="1050" b="0" i="0" u="none" strike="noStrike" dirty="0">
                          <a:effectLst/>
                          <a:latin typeface="Arial" panose="020B0604020202020204" pitchFamily="34" charset="0"/>
                        </a:rPr>
                        <a:t>33%</a:t>
                      </a:r>
                    </a:p>
                  </a:txBody>
                  <a:tcPr marL="7375" marR="7375" marT="7375" marB="0" anchor="ctr">
                    <a:solidFill>
                      <a:srgbClr val="FFD1D1"/>
                    </a:solidFill>
                  </a:tcPr>
                </a:tc>
                <a:extLst>
                  <a:ext uri="{0D108BD9-81ED-4DB2-BD59-A6C34878D82A}">
                    <a16:rowId xmlns:a16="http://schemas.microsoft.com/office/drawing/2014/main" val="3980677410"/>
                  </a:ext>
                </a:extLst>
              </a:tr>
              <a:tr h="377308">
                <a:tc>
                  <a:txBody>
                    <a:bodyPr/>
                    <a:lstStyle/>
                    <a:p>
                      <a:pPr lvl="1" algn="l" fontAlgn="b"/>
                      <a:r>
                        <a:rPr lang="en-US" sz="1100" u="none" strike="noStrike" dirty="0">
                          <a:effectLst/>
                        </a:rPr>
                        <a:t>Medway is an equitable community</a:t>
                      </a:r>
                      <a:endParaRPr lang="en-US" sz="1100" b="0" i="0" u="none" strike="noStrike" dirty="0">
                        <a:effectLst/>
                        <a:latin typeface="Arial" panose="020B0604020202020204" pitchFamily="34" charset="0"/>
                      </a:endParaRPr>
                    </a:p>
                  </a:txBody>
                  <a:tcPr marL="7375" marR="7375" marT="7375" marB="0" anchor="ctr">
                    <a:solidFill>
                      <a:schemeClr val="bg1">
                        <a:lumMod val="95000"/>
                      </a:schemeClr>
                    </a:solidFill>
                  </a:tcPr>
                </a:tc>
                <a:tc>
                  <a:txBody>
                    <a:bodyPr/>
                    <a:lstStyle/>
                    <a:p>
                      <a:pPr lvl="0" algn="ctr" fontAlgn="b"/>
                      <a:r>
                        <a:rPr lang="en-US" sz="1050" b="0" i="0" u="none" strike="noStrike" dirty="0">
                          <a:effectLst/>
                          <a:latin typeface="Arial" panose="020B0604020202020204" pitchFamily="34" charset="0"/>
                        </a:rPr>
                        <a:t>28%</a:t>
                      </a:r>
                    </a:p>
                  </a:txBody>
                  <a:tcPr marL="7375" marR="7375" marT="7375" marB="0" anchor="ctr"/>
                </a:tc>
                <a:tc>
                  <a:txBody>
                    <a:bodyPr/>
                    <a:lstStyle/>
                    <a:p>
                      <a:pPr lvl="0" algn="ctr" fontAlgn="b"/>
                      <a:r>
                        <a:rPr lang="en-US" sz="1050" b="0" i="0" u="none" strike="noStrike" dirty="0">
                          <a:effectLst/>
                          <a:latin typeface="Arial" panose="020B0604020202020204" pitchFamily="34" charset="0"/>
                        </a:rPr>
                        <a:t>17%</a:t>
                      </a:r>
                    </a:p>
                  </a:txBody>
                  <a:tcPr marL="7375" marR="7375" marT="7375" marB="0" anchor="ctr"/>
                </a:tc>
                <a:extLst>
                  <a:ext uri="{0D108BD9-81ED-4DB2-BD59-A6C34878D82A}">
                    <a16:rowId xmlns:a16="http://schemas.microsoft.com/office/drawing/2014/main" val="2708460801"/>
                  </a:ext>
                </a:extLst>
              </a:tr>
              <a:tr h="377308">
                <a:tc>
                  <a:txBody>
                    <a:bodyPr/>
                    <a:lstStyle/>
                    <a:p>
                      <a:pPr lvl="1" algn="l" fontAlgn="b"/>
                      <a:r>
                        <a:rPr lang="en-US" sz="1100" u="none" strike="noStrike" dirty="0">
                          <a:effectLst/>
                        </a:rPr>
                        <a:t>Medway is an inclusive community</a:t>
                      </a:r>
                      <a:endParaRPr lang="en-US" sz="1100" b="0" i="0" u="none" strike="noStrike" dirty="0">
                        <a:effectLst/>
                        <a:latin typeface="Arial" panose="020B0604020202020204" pitchFamily="34" charset="0"/>
                      </a:endParaRPr>
                    </a:p>
                  </a:txBody>
                  <a:tcPr marL="7375" marR="7375" marT="7375" marB="0" anchor="ctr">
                    <a:solidFill>
                      <a:schemeClr val="bg1">
                        <a:lumMod val="95000"/>
                      </a:schemeClr>
                    </a:solidFill>
                  </a:tcPr>
                </a:tc>
                <a:tc>
                  <a:txBody>
                    <a:bodyPr/>
                    <a:lstStyle/>
                    <a:p>
                      <a:pPr lvl="0" algn="ctr" fontAlgn="b"/>
                      <a:r>
                        <a:rPr lang="en-US" sz="1050" b="0" i="0" u="none" strike="noStrike" dirty="0">
                          <a:effectLst/>
                          <a:latin typeface="Arial" panose="020B0604020202020204" pitchFamily="34" charset="0"/>
                        </a:rPr>
                        <a:t>31%</a:t>
                      </a:r>
                    </a:p>
                  </a:txBody>
                  <a:tcPr marL="7375" marR="7375" marT="7375" marB="0" anchor="ctr"/>
                </a:tc>
                <a:tc>
                  <a:txBody>
                    <a:bodyPr/>
                    <a:lstStyle/>
                    <a:p>
                      <a:pPr lvl="0" algn="ctr" fontAlgn="b"/>
                      <a:r>
                        <a:rPr lang="en-US" sz="1050" b="0" i="0" u="none" strike="noStrike" dirty="0">
                          <a:effectLst/>
                          <a:latin typeface="Arial" panose="020B0604020202020204" pitchFamily="34" charset="0"/>
                        </a:rPr>
                        <a:t>20%</a:t>
                      </a:r>
                    </a:p>
                  </a:txBody>
                  <a:tcPr marL="7375" marR="7375" marT="7375" marB="0" anchor="ctr"/>
                </a:tc>
                <a:extLst>
                  <a:ext uri="{0D108BD9-81ED-4DB2-BD59-A6C34878D82A}">
                    <a16:rowId xmlns:a16="http://schemas.microsoft.com/office/drawing/2014/main" val="586474418"/>
                  </a:ext>
                </a:extLst>
              </a:tr>
              <a:tr h="377308">
                <a:tc>
                  <a:txBody>
                    <a:bodyPr/>
                    <a:lstStyle/>
                    <a:p>
                      <a:pPr lvl="1" algn="l" fontAlgn="b"/>
                      <a:r>
                        <a:rPr lang="en-US" sz="1100" u="none" strike="noStrike" dirty="0">
                          <a:effectLst/>
                        </a:rPr>
                        <a:t>Medway is able to attract, hire, and retain talent of all backgrounds and cultures</a:t>
                      </a:r>
                      <a:endParaRPr lang="en-US" sz="1100" b="0" i="0" u="none" strike="noStrike" dirty="0">
                        <a:effectLst/>
                        <a:latin typeface="Arial" panose="020B0604020202020204" pitchFamily="34" charset="0"/>
                      </a:endParaRPr>
                    </a:p>
                  </a:txBody>
                  <a:tcPr marL="7375" marR="7375" marT="7375" marB="0" anchor="ctr">
                    <a:solidFill>
                      <a:schemeClr val="bg1">
                        <a:lumMod val="95000"/>
                      </a:schemeClr>
                    </a:solidFill>
                  </a:tcPr>
                </a:tc>
                <a:tc>
                  <a:txBody>
                    <a:bodyPr/>
                    <a:lstStyle/>
                    <a:p>
                      <a:pPr lvl="0" algn="ctr" fontAlgn="b"/>
                      <a:r>
                        <a:rPr lang="en-US" sz="1050" b="0" i="0" u="none" strike="noStrike" dirty="0">
                          <a:effectLst/>
                          <a:latin typeface="Arial" panose="020B0604020202020204" pitchFamily="34" charset="0"/>
                        </a:rPr>
                        <a:t>30%</a:t>
                      </a:r>
                    </a:p>
                  </a:txBody>
                  <a:tcPr marL="7375" marR="7375" marT="7375" marB="0" anchor="ctr"/>
                </a:tc>
                <a:tc>
                  <a:txBody>
                    <a:bodyPr/>
                    <a:lstStyle/>
                    <a:p>
                      <a:pPr lvl="0" algn="ctr" fontAlgn="b"/>
                      <a:r>
                        <a:rPr lang="en-US" sz="1050" b="0" i="0" u="none" strike="noStrike" dirty="0">
                          <a:effectLst/>
                          <a:latin typeface="Arial" panose="020B0604020202020204" pitchFamily="34" charset="0"/>
                        </a:rPr>
                        <a:t>28%</a:t>
                      </a:r>
                    </a:p>
                  </a:txBody>
                  <a:tcPr marL="7375" marR="7375" marT="7375" marB="0" anchor="ctr">
                    <a:solidFill>
                      <a:srgbClr val="FFD1D1"/>
                    </a:solidFill>
                  </a:tcPr>
                </a:tc>
                <a:extLst>
                  <a:ext uri="{0D108BD9-81ED-4DB2-BD59-A6C34878D82A}">
                    <a16:rowId xmlns:a16="http://schemas.microsoft.com/office/drawing/2014/main" val="3966213787"/>
                  </a:ext>
                </a:extLst>
              </a:tr>
              <a:tr h="377308">
                <a:tc>
                  <a:txBody>
                    <a:bodyPr/>
                    <a:lstStyle/>
                    <a:p>
                      <a:pPr lvl="1" algn="l" fontAlgn="b"/>
                      <a:r>
                        <a:rPr lang="en-US" sz="1100" u="none" strike="noStrike" dirty="0">
                          <a:effectLst/>
                        </a:rPr>
                        <a:t>Medway is an attractive place to live and work for people of all backgrounds and cultures</a:t>
                      </a:r>
                      <a:endParaRPr lang="en-US" sz="1100" b="0" i="0" u="none" strike="noStrike" dirty="0">
                        <a:effectLst/>
                        <a:latin typeface="Arial" panose="020B0604020202020204" pitchFamily="34" charset="0"/>
                      </a:endParaRPr>
                    </a:p>
                  </a:txBody>
                  <a:tcPr marL="7375" marR="7375" marT="7375" marB="0" anchor="ctr">
                    <a:solidFill>
                      <a:schemeClr val="bg1">
                        <a:lumMod val="95000"/>
                      </a:schemeClr>
                    </a:solidFill>
                  </a:tcPr>
                </a:tc>
                <a:tc>
                  <a:txBody>
                    <a:bodyPr/>
                    <a:lstStyle/>
                    <a:p>
                      <a:pPr lvl="0" algn="ctr" fontAlgn="b"/>
                      <a:r>
                        <a:rPr lang="en-US" sz="1050" b="0" i="0" u="none" strike="noStrike" dirty="0">
                          <a:effectLst/>
                          <a:latin typeface="Arial" panose="020B0604020202020204" pitchFamily="34" charset="0"/>
                        </a:rPr>
                        <a:t>36%</a:t>
                      </a:r>
                    </a:p>
                  </a:txBody>
                  <a:tcPr marL="7375" marR="7375" marT="7375" marB="0" anchor="ctr">
                    <a:solidFill>
                      <a:schemeClr val="accent6">
                        <a:lumMod val="20000"/>
                        <a:lumOff val="80000"/>
                      </a:schemeClr>
                    </a:solidFill>
                  </a:tcPr>
                </a:tc>
                <a:tc>
                  <a:txBody>
                    <a:bodyPr/>
                    <a:lstStyle/>
                    <a:p>
                      <a:pPr lvl="0" algn="ctr" fontAlgn="b"/>
                      <a:r>
                        <a:rPr lang="en-US" sz="1050" b="0" i="0" u="none" strike="noStrike" dirty="0">
                          <a:effectLst/>
                          <a:latin typeface="Arial" panose="020B0604020202020204" pitchFamily="34" charset="0"/>
                        </a:rPr>
                        <a:t>21%</a:t>
                      </a:r>
                    </a:p>
                  </a:txBody>
                  <a:tcPr marL="7375" marR="7375" marT="7375" marB="0" anchor="ctr"/>
                </a:tc>
                <a:extLst>
                  <a:ext uri="{0D108BD9-81ED-4DB2-BD59-A6C34878D82A}">
                    <a16:rowId xmlns:a16="http://schemas.microsoft.com/office/drawing/2014/main" val="438886901"/>
                  </a:ext>
                </a:extLst>
              </a:tr>
              <a:tr h="377308">
                <a:tc>
                  <a:txBody>
                    <a:bodyPr/>
                    <a:lstStyle/>
                    <a:p>
                      <a:pPr lvl="1" algn="l" fontAlgn="b"/>
                      <a:r>
                        <a:rPr lang="en-US" sz="1100" u="none" strike="noStrike" dirty="0">
                          <a:effectLst/>
                        </a:rPr>
                        <a:t>When making decisions, the Town of Medway proactively considers all of its residents (including me and people like me)</a:t>
                      </a:r>
                      <a:endParaRPr lang="en-US" sz="1100" b="0" i="0" u="none" strike="noStrike" dirty="0">
                        <a:effectLst/>
                        <a:latin typeface="Arial" panose="020B0604020202020204" pitchFamily="34" charset="0"/>
                      </a:endParaRPr>
                    </a:p>
                  </a:txBody>
                  <a:tcPr marL="7375" marR="7375" marT="7375" marB="0" anchor="ctr">
                    <a:solidFill>
                      <a:schemeClr val="bg1">
                        <a:lumMod val="95000"/>
                      </a:schemeClr>
                    </a:solidFill>
                  </a:tcPr>
                </a:tc>
                <a:tc>
                  <a:txBody>
                    <a:bodyPr/>
                    <a:lstStyle/>
                    <a:p>
                      <a:pPr lvl="0" algn="ctr" fontAlgn="b"/>
                      <a:r>
                        <a:rPr lang="en-US" sz="1050" b="0" i="0" u="none" strike="noStrike" dirty="0">
                          <a:effectLst/>
                          <a:latin typeface="Arial" panose="020B0604020202020204" pitchFamily="34" charset="0"/>
                        </a:rPr>
                        <a:t>31%</a:t>
                      </a:r>
                    </a:p>
                  </a:txBody>
                  <a:tcPr marL="7375" marR="7375" marT="7375" marB="0" anchor="ctr"/>
                </a:tc>
                <a:tc>
                  <a:txBody>
                    <a:bodyPr/>
                    <a:lstStyle/>
                    <a:p>
                      <a:pPr lvl="0" algn="ctr" fontAlgn="b"/>
                      <a:r>
                        <a:rPr lang="en-US" sz="1050" b="0" i="0" u="none" strike="noStrike" dirty="0">
                          <a:effectLst/>
                          <a:latin typeface="Arial" panose="020B0604020202020204" pitchFamily="34" charset="0"/>
                        </a:rPr>
                        <a:t>22%</a:t>
                      </a:r>
                    </a:p>
                  </a:txBody>
                  <a:tcPr marL="7375" marR="7375" marT="7375" marB="0" anchor="ctr"/>
                </a:tc>
                <a:extLst>
                  <a:ext uri="{0D108BD9-81ED-4DB2-BD59-A6C34878D82A}">
                    <a16:rowId xmlns:a16="http://schemas.microsoft.com/office/drawing/2014/main" val="1900055592"/>
                  </a:ext>
                </a:extLst>
              </a:tr>
              <a:tr h="377308">
                <a:tc>
                  <a:txBody>
                    <a:bodyPr/>
                    <a:lstStyle/>
                    <a:p>
                      <a:pPr lvl="1" algn="l" fontAlgn="b"/>
                      <a:r>
                        <a:rPr lang="en-US" sz="1100" u="none" strike="noStrike" dirty="0">
                          <a:effectLst/>
                        </a:rPr>
                        <a:t>Differences are welcomed and celebrated in Medway</a:t>
                      </a:r>
                      <a:endParaRPr lang="en-US" sz="1100" b="0" i="0" u="none" strike="noStrike" dirty="0">
                        <a:effectLst/>
                        <a:latin typeface="Arial" panose="020B0604020202020204" pitchFamily="34" charset="0"/>
                      </a:endParaRPr>
                    </a:p>
                  </a:txBody>
                  <a:tcPr marL="7375" marR="7375" marT="7375" marB="0" anchor="ctr">
                    <a:solidFill>
                      <a:schemeClr val="bg1">
                        <a:lumMod val="95000"/>
                      </a:schemeClr>
                    </a:solidFill>
                  </a:tcPr>
                </a:tc>
                <a:tc>
                  <a:txBody>
                    <a:bodyPr/>
                    <a:lstStyle/>
                    <a:p>
                      <a:pPr lvl="0" algn="ctr" fontAlgn="b"/>
                      <a:r>
                        <a:rPr lang="en-US" sz="1050" b="0" i="0" u="none" strike="noStrike" dirty="0">
                          <a:effectLst/>
                          <a:latin typeface="Arial" panose="020B0604020202020204" pitchFamily="34" charset="0"/>
                        </a:rPr>
                        <a:t>28%</a:t>
                      </a:r>
                    </a:p>
                  </a:txBody>
                  <a:tcPr marL="7375" marR="7375" marT="7375" marB="0" anchor="ctr"/>
                </a:tc>
                <a:tc>
                  <a:txBody>
                    <a:bodyPr/>
                    <a:lstStyle/>
                    <a:p>
                      <a:pPr lvl="0" algn="ctr" fontAlgn="b"/>
                      <a:r>
                        <a:rPr lang="en-US" sz="1050" b="0" i="0" u="none" strike="noStrike" dirty="0">
                          <a:effectLst/>
                          <a:latin typeface="Arial" panose="020B0604020202020204" pitchFamily="34" charset="0"/>
                        </a:rPr>
                        <a:t>22%</a:t>
                      </a:r>
                    </a:p>
                  </a:txBody>
                  <a:tcPr marL="7375" marR="7375" marT="7375" marB="0" anchor="ctr"/>
                </a:tc>
                <a:extLst>
                  <a:ext uri="{0D108BD9-81ED-4DB2-BD59-A6C34878D82A}">
                    <a16:rowId xmlns:a16="http://schemas.microsoft.com/office/drawing/2014/main" val="386490174"/>
                  </a:ext>
                </a:extLst>
              </a:tr>
              <a:tr h="377308">
                <a:tc>
                  <a:txBody>
                    <a:bodyPr/>
                    <a:lstStyle/>
                    <a:p>
                      <a:pPr lvl="1" algn="l" fontAlgn="b"/>
                      <a:r>
                        <a:rPr lang="en-US" sz="1100" u="none" strike="noStrike" dirty="0">
                          <a:effectLst/>
                        </a:rPr>
                        <a:t>I know how to bring about the changes I want to see in Medway</a:t>
                      </a:r>
                      <a:endParaRPr lang="en-US" sz="1100" b="0" i="0" u="none" strike="noStrike" dirty="0">
                        <a:effectLst/>
                        <a:latin typeface="Arial" panose="020B0604020202020204" pitchFamily="34" charset="0"/>
                      </a:endParaRPr>
                    </a:p>
                  </a:txBody>
                  <a:tcPr marL="7375" marR="7375" marT="7375" marB="0" anchor="ctr">
                    <a:solidFill>
                      <a:schemeClr val="bg1">
                        <a:lumMod val="95000"/>
                      </a:schemeClr>
                    </a:solidFill>
                  </a:tcPr>
                </a:tc>
                <a:tc>
                  <a:txBody>
                    <a:bodyPr/>
                    <a:lstStyle/>
                    <a:p>
                      <a:pPr lvl="0" algn="ctr" fontAlgn="b"/>
                      <a:r>
                        <a:rPr lang="en-US" sz="1050" b="0" i="0" u="none" strike="noStrike" dirty="0">
                          <a:effectLst/>
                          <a:latin typeface="Arial" panose="020B0604020202020204" pitchFamily="34" charset="0"/>
                        </a:rPr>
                        <a:t>26%</a:t>
                      </a:r>
                    </a:p>
                  </a:txBody>
                  <a:tcPr marL="7375" marR="7375" marT="7375" marB="0" anchor="ctr"/>
                </a:tc>
                <a:tc>
                  <a:txBody>
                    <a:bodyPr/>
                    <a:lstStyle/>
                    <a:p>
                      <a:pPr lvl="0" algn="ctr" fontAlgn="b"/>
                      <a:r>
                        <a:rPr lang="en-US" sz="1050" b="0" i="0" u="none" strike="noStrike" dirty="0">
                          <a:effectLst/>
                          <a:latin typeface="Arial" panose="020B0604020202020204" pitchFamily="34" charset="0"/>
                        </a:rPr>
                        <a:t>19%</a:t>
                      </a:r>
                    </a:p>
                  </a:txBody>
                  <a:tcPr marL="7375" marR="7375" marT="7375" marB="0" anchor="ctr"/>
                </a:tc>
                <a:extLst>
                  <a:ext uri="{0D108BD9-81ED-4DB2-BD59-A6C34878D82A}">
                    <a16:rowId xmlns:a16="http://schemas.microsoft.com/office/drawing/2014/main" val="3574797243"/>
                  </a:ext>
                </a:extLst>
              </a:tr>
              <a:tr h="377308">
                <a:tc>
                  <a:txBody>
                    <a:bodyPr/>
                    <a:lstStyle/>
                    <a:p>
                      <a:pPr lvl="1" algn="l" fontAlgn="b"/>
                      <a:r>
                        <a:rPr lang="en-US" sz="1100" u="none" strike="noStrike" dirty="0">
                          <a:effectLst/>
                        </a:rPr>
                        <a:t>I feel comfortable talking about diversity and race in Medway</a:t>
                      </a:r>
                      <a:endParaRPr lang="en-US" sz="1100" b="0" i="0" u="none" strike="noStrike" dirty="0">
                        <a:effectLst/>
                        <a:latin typeface="Arial" panose="020B0604020202020204" pitchFamily="34" charset="0"/>
                      </a:endParaRPr>
                    </a:p>
                  </a:txBody>
                  <a:tcPr marL="7375" marR="7375" marT="7375" marB="0" anchor="ctr">
                    <a:solidFill>
                      <a:schemeClr val="bg1">
                        <a:lumMod val="95000"/>
                      </a:schemeClr>
                    </a:solidFill>
                  </a:tcPr>
                </a:tc>
                <a:tc>
                  <a:txBody>
                    <a:bodyPr/>
                    <a:lstStyle/>
                    <a:p>
                      <a:pPr lvl="0" algn="ctr" fontAlgn="b"/>
                      <a:r>
                        <a:rPr lang="en-US" sz="1050" b="0" i="0" u="none" strike="noStrike" dirty="0">
                          <a:effectLst/>
                          <a:latin typeface="Arial" panose="020B0604020202020204" pitchFamily="34" charset="0"/>
                        </a:rPr>
                        <a:t>36%</a:t>
                      </a:r>
                    </a:p>
                  </a:txBody>
                  <a:tcPr marL="7375" marR="7375" marT="7375" marB="0" anchor="ctr">
                    <a:solidFill>
                      <a:schemeClr val="accent6">
                        <a:lumMod val="20000"/>
                        <a:lumOff val="80000"/>
                      </a:schemeClr>
                    </a:solidFill>
                  </a:tcPr>
                </a:tc>
                <a:tc>
                  <a:txBody>
                    <a:bodyPr/>
                    <a:lstStyle/>
                    <a:p>
                      <a:pPr lvl="0" algn="ctr" fontAlgn="b"/>
                      <a:r>
                        <a:rPr lang="en-US" sz="1050" b="0" i="0" u="none" strike="noStrike" dirty="0">
                          <a:effectLst/>
                          <a:latin typeface="Arial" panose="020B0604020202020204" pitchFamily="34" charset="0"/>
                        </a:rPr>
                        <a:t>19%</a:t>
                      </a:r>
                    </a:p>
                  </a:txBody>
                  <a:tcPr marL="7375" marR="7375" marT="7375" marB="0" anchor="ctr"/>
                </a:tc>
                <a:extLst>
                  <a:ext uri="{0D108BD9-81ED-4DB2-BD59-A6C34878D82A}">
                    <a16:rowId xmlns:a16="http://schemas.microsoft.com/office/drawing/2014/main" val="3442946815"/>
                  </a:ext>
                </a:extLst>
              </a:tr>
              <a:tr h="377308">
                <a:tc>
                  <a:txBody>
                    <a:bodyPr/>
                    <a:lstStyle/>
                    <a:p>
                      <a:pPr lvl="1" algn="l" fontAlgn="b"/>
                      <a:r>
                        <a:rPr lang="en-US" sz="1100" u="none" strike="noStrike" dirty="0">
                          <a:effectLst/>
                        </a:rPr>
                        <a:t>I feel comfortable expressing myself fully (including my beliefs, identity, and culture)</a:t>
                      </a:r>
                      <a:endParaRPr lang="en-US" sz="1100" b="0" i="0" u="none" strike="noStrike" dirty="0">
                        <a:effectLst/>
                        <a:latin typeface="Arial" panose="020B0604020202020204" pitchFamily="34" charset="0"/>
                      </a:endParaRPr>
                    </a:p>
                  </a:txBody>
                  <a:tcPr marL="7375" marR="7375" marT="7375" marB="0" anchor="ctr">
                    <a:solidFill>
                      <a:schemeClr val="bg1">
                        <a:lumMod val="95000"/>
                      </a:schemeClr>
                    </a:solidFill>
                  </a:tcPr>
                </a:tc>
                <a:tc>
                  <a:txBody>
                    <a:bodyPr/>
                    <a:lstStyle/>
                    <a:p>
                      <a:pPr lvl="0" algn="ctr" fontAlgn="b"/>
                      <a:r>
                        <a:rPr lang="en-US" sz="1050" b="0" i="0" u="none" strike="noStrike" dirty="0">
                          <a:effectLst/>
                          <a:latin typeface="Arial" panose="020B0604020202020204" pitchFamily="34" charset="0"/>
                        </a:rPr>
                        <a:t>39%</a:t>
                      </a:r>
                    </a:p>
                  </a:txBody>
                  <a:tcPr marL="7375" marR="7375" marT="7375" marB="0" anchor="ctr">
                    <a:solidFill>
                      <a:schemeClr val="accent6">
                        <a:lumMod val="20000"/>
                        <a:lumOff val="80000"/>
                      </a:schemeClr>
                    </a:solidFill>
                  </a:tcPr>
                </a:tc>
                <a:tc>
                  <a:txBody>
                    <a:bodyPr/>
                    <a:lstStyle/>
                    <a:p>
                      <a:pPr lvl="0" algn="ctr" fontAlgn="b"/>
                      <a:r>
                        <a:rPr lang="en-US" sz="1050" b="0" i="0" u="none" strike="noStrike" dirty="0">
                          <a:effectLst/>
                          <a:latin typeface="Arial" panose="020B0604020202020204" pitchFamily="34" charset="0"/>
                        </a:rPr>
                        <a:t>19%</a:t>
                      </a:r>
                    </a:p>
                  </a:txBody>
                  <a:tcPr marL="7375" marR="7375" marT="7375" marB="0" anchor="ctr"/>
                </a:tc>
                <a:extLst>
                  <a:ext uri="{0D108BD9-81ED-4DB2-BD59-A6C34878D82A}">
                    <a16:rowId xmlns:a16="http://schemas.microsoft.com/office/drawing/2014/main" val="3487639939"/>
                  </a:ext>
                </a:extLst>
              </a:tr>
              <a:tr h="377308">
                <a:tc>
                  <a:txBody>
                    <a:bodyPr/>
                    <a:lstStyle/>
                    <a:p>
                      <a:pPr lvl="1" algn="l" fontAlgn="b"/>
                      <a:r>
                        <a:rPr lang="en-US" sz="1100" u="none" strike="noStrike" dirty="0">
                          <a:effectLst/>
                        </a:rPr>
                        <a:t>Conversations in the community about diversity, equity, and inclusion are respectful and productive</a:t>
                      </a:r>
                      <a:endParaRPr lang="en-US" sz="1100" b="0" i="0" u="none" strike="noStrike" dirty="0">
                        <a:effectLst/>
                        <a:latin typeface="Arial" panose="020B0604020202020204" pitchFamily="34" charset="0"/>
                      </a:endParaRPr>
                    </a:p>
                  </a:txBody>
                  <a:tcPr marL="7375" marR="7375" marT="7375" marB="0" anchor="ctr">
                    <a:solidFill>
                      <a:schemeClr val="bg1">
                        <a:lumMod val="95000"/>
                      </a:schemeClr>
                    </a:solidFill>
                  </a:tcPr>
                </a:tc>
                <a:tc>
                  <a:txBody>
                    <a:bodyPr/>
                    <a:lstStyle/>
                    <a:p>
                      <a:pPr lvl="0" algn="ctr" fontAlgn="b"/>
                      <a:r>
                        <a:rPr lang="en-US" sz="1050" b="0" i="0" u="none" strike="noStrike" dirty="0">
                          <a:effectLst/>
                          <a:latin typeface="Arial" panose="020B0604020202020204" pitchFamily="34" charset="0"/>
                        </a:rPr>
                        <a:t>16%</a:t>
                      </a:r>
                    </a:p>
                  </a:txBody>
                  <a:tcPr marL="7375" marR="7375" marT="7375" marB="0" anchor="ctr">
                    <a:solidFill>
                      <a:srgbClr val="FFD1D1"/>
                    </a:solidFill>
                  </a:tcPr>
                </a:tc>
                <a:tc>
                  <a:txBody>
                    <a:bodyPr/>
                    <a:lstStyle/>
                    <a:p>
                      <a:pPr lvl="0" algn="ctr" fontAlgn="b"/>
                      <a:r>
                        <a:rPr lang="en-US" sz="1050" b="0" i="0" u="none" strike="noStrike" dirty="0">
                          <a:effectLst/>
                          <a:latin typeface="Arial" panose="020B0604020202020204" pitchFamily="34" charset="0"/>
                        </a:rPr>
                        <a:t>33%</a:t>
                      </a:r>
                    </a:p>
                  </a:txBody>
                  <a:tcPr marL="7375" marR="7375" marT="7375" marB="0" anchor="ctr">
                    <a:solidFill>
                      <a:srgbClr val="FFD1D1"/>
                    </a:solidFill>
                  </a:tcPr>
                </a:tc>
                <a:extLst>
                  <a:ext uri="{0D108BD9-81ED-4DB2-BD59-A6C34878D82A}">
                    <a16:rowId xmlns:a16="http://schemas.microsoft.com/office/drawing/2014/main" val="1757827807"/>
                  </a:ext>
                </a:extLst>
              </a:tr>
            </a:tbl>
          </a:graphicData>
        </a:graphic>
      </p:graphicFrame>
      <p:sp>
        <p:nvSpPr>
          <p:cNvPr id="19" name="Rectangle 18">
            <a:extLst>
              <a:ext uri="{FF2B5EF4-FFF2-40B4-BE49-F238E27FC236}">
                <a16:creationId xmlns:a16="http://schemas.microsoft.com/office/drawing/2014/main" id="{F389C98F-EE19-4D73-B99F-56C7E1A0E826}"/>
              </a:ext>
            </a:extLst>
          </p:cNvPr>
          <p:cNvSpPr/>
          <p:nvPr/>
        </p:nvSpPr>
        <p:spPr>
          <a:xfrm>
            <a:off x="2447924" y="1065930"/>
            <a:ext cx="9559321" cy="672013"/>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Respondents do not feel that Medway is a diverse community (low Top 2-box and high Bottom-2 box scores)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Respondents also are more likely to feel that conversations about DEI are not respectful and productive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476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A977548-42C1-4F10-998D-3DB26FC354C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91"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4A977548-42C1-4F10-998D-3DB26FC354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Chart 4">
            <a:extLst>
              <a:ext uri="{FF2B5EF4-FFF2-40B4-BE49-F238E27FC236}">
                <a16:creationId xmlns:a16="http://schemas.microsoft.com/office/drawing/2014/main" id="{687EFF13-D03D-41F5-908D-257532132275}"/>
              </a:ext>
            </a:extLst>
          </p:cNvPr>
          <p:cNvGraphicFramePr>
            <a:graphicFrameLocks/>
          </p:cNvGraphicFramePr>
          <p:nvPr/>
        </p:nvGraphicFramePr>
        <p:xfrm>
          <a:off x="315362" y="1304925"/>
          <a:ext cx="11561276" cy="4908582"/>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29C18900-8F88-42FA-A087-F3A98DCDCA79}"/>
              </a:ext>
            </a:extLst>
          </p:cNvPr>
          <p:cNvSpPr txBox="1"/>
          <p:nvPr/>
        </p:nvSpPr>
        <p:spPr>
          <a:xfrm>
            <a:off x="4169498" y="245745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3D371803-D38B-4D07-BE17-D2A19A281F0A}"/>
              </a:ext>
            </a:extLst>
          </p:cNvPr>
          <p:cNvSpPr txBox="1">
            <a:spLocks/>
          </p:cNvSpPr>
          <p:nvPr/>
        </p:nvSpPr>
        <p:spPr>
          <a:xfrm>
            <a:off x="838200" y="365126"/>
            <a:ext cx="10515600" cy="547734"/>
          </a:xfrm>
          <a:prstGeom prst="rect">
            <a:avLst/>
          </a:prstGeom>
        </p:spPr>
        <p:txBody>
          <a:bodyPr vert="horz">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Agreement Statements – All Levels (1-7)</a:t>
            </a:r>
          </a:p>
        </p:txBody>
      </p:sp>
    </p:spTree>
    <p:extLst>
      <p:ext uri="{BB962C8B-B14F-4D97-AF65-F5344CB8AC3E}">
        <p14:creationId xmlns:p14="http://schemas.microsoft.com/office/powerpoint/2010/main" val="860703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A977548-42C1-4F10-998D-3DB26FC354C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5"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4A977548-42C1-4F10-998D-3DB26FC354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7" name="Chart 6">
            <a:extLst>
              <a:ext uri="{FF2B5EF4-FFF2-40B4-BE49-F238E27FC236}">
                <a16:creationId xmlns:a16="http://schemas.microsoft.com/office/drawing/2014/main" id="{35060EC2-BA45-4084-96A3-3053D2F5CC1F}"/>
              </a:ext>
            </a:extLst>
          </p:cNvPr>
          <p:cNvGraphicFramePr>
            <a:graphicFrameLocks/>
          </p:cNvGraphicFramePr>
          <p:nvPr/>
        </p:nvGraphicFramePr>
        <p:xfrm>
          <a:off x="315362" y="1876897"/>
          <a:ext cx="11561276" cy="4336610"/>
        </p:xfrm>
        <a:graphic>
          <a:graphicData uri="http://schemas.openxmlformats.org/drawingml/2006/chart">
            <c:chart xmlns:c="http://schemas.openxmlformats.org/drawingml/2006/chart" xmlns:r="http://schemas.openxmlformats.org/officeDocument/2006/relationships" r:id="rId6"/>
          </a:graphicData>
        </a:graphic>
      </p:graphicFrame>
      <p:sp>
        <p:nvSpPr>
          <p:cNvPr id="6" name="Title 1">
            <a:extLst>
              <a:ext uri="{FF2B5EF4-FFF2-40B4-BE49-F238E27FC236}">
                <a16:creationId xmlns:a16="http://schemas.microsoft.com/office/drawing/2014/main" id="{64DB1F4A-079F-43F3-B6D9-282C336FD2F2}"/>
              </a:ext>
            </a:extLst>
          </p:cNvPr>
          <p:cNvSpPr txBox="1">
            <a:spLocks/>
          </p:cNvSpPr>
          <p:nvPr/>
        </p:nvSpPr>
        <p:spPr>
          <a:xfrm>
            <a:off x="838200" y="365126"/>
            <a:ext cx="10515600" cy="547734"/>
          </a:xfrm>
          <a:prstGeom prst="rect">
            <a:avLst/>
          </a:prstGeom>
        </p:spPr>
        <p:txBody>
          <a:bodyPr vert="horz">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Agreement Statements – Top 2 Box (6-7)</a:t>
            </a:r>
          </a:p>
        </p:txBody>
      </p:sp>
      <p:sp>
        <p:nvSpPr>
          <p:cNvPr id="8" name="Rectangle 7">
            <a:extLst>
              <a:ext uri="{FF2B5EF4-FFF2-40B4-BE49-F238E27FC236}">
                <a16:creationId xmlns:a16="http://schemas.microsoft.com/office/drawing/2014/main" id="{0D5F97AE-E795-4A74-B506-10A70F16EDA3}"/>
              </a:ext>
            </a:extLst>
          </p:cNvPr>
          <p:cNvSpPr/>
          <p:nvPr/>
        </p:nvSpPr>
        <p:spPr>
          <a:xfrm>
            <a:off x="351667" y="985337"/>
            <a:ext cx="5681788" cy="1110164"/>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Respondents most frequently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agree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“Medway is an attractive place to live and work for all…”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 feel comfortable expressing myself fully…”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 feel comfortable talking about diversity and race in Medway”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36B6CE3-C928-4304-A7C8-956743900E36}"/>
              </a:ext>
            </a:extLst>
          </p:cNvPr>
          <p:cNvSpPr/>
          <p:nvPr/>
        </p:nvSpPr>
        <p:spPr>
          <a:xfrm>
            <a:off x="6304995" y="985337"/>
            <a:ext cx="5300103" cy="1110164"/>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Respondents less frequently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agree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“Medway is diverse…”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“Conversations about DEI are respectful / productive”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 know how to bring about changes I want”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68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A977548-42C1-4F10-998D-3DB26FC354C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39"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4A977548-42C1-4F10-998D-3DB26FC354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41845DFC-F77E-43B5-9215-67FD823DF37A}"/>
              </a:ext>
            </a:extLst>
          </p:cNvPr>
          <p:cNvSpPr txBox="1">
            <a:spLocks/>
          </p:cNvSpPr>
          <p:nvPr/>
        </p:nvSpPr>
        <p:spPr>
          <a:xfrm>
            <a:off x="838200" y="365126"/>
            <a:ext cx="10515600" cy="547734"/>
          </a:xfrm>
          <a:prstGeom prst="rect">
            <a:avLst/>
          </a:prstGeom>
        </p:spPr>
        <p:txBody>
          <a:bodyPr vert="horz">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Agreement Statements – Bottom 2 Box (1-2)</a:t>
            </a:r>
          </a:p>
        </p:txBody>
      </p:sp>
      <p:graphicFrame>
        <p:nvGraphicFramePr>
          <p:cNvPr id="8" name="Chart 7">
            <a:extLst>
              <a:ext uri="{FF2B5EF4-FFF2-40B4-BE49-F238E27FC236}">
                <a16:creationId xmlns:a16="http://schemas.microsoft.com/office/drawing/2014/main" id="{459DE6FC-7B25-40E6-855C-33CDA4E143EE}"/>
              </a:ext>
            </a:extLst>
          </p:cNvPr>
          <p:cNvGraphicFramePr>
            <a:graphicFrameLocks/>
          </p:cNvGraphicFramePr>
          <p:nvPr/>
        </p:nvGraphicFramePr>
        <p:xfrm>
          <a:off x="315362" y="1876897"/>
          <a:ext cx="11561276" cy="4336610"/>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angle 8">
            <a:extLst>
              <a:ext uri="{FF2B5EF4-FFF2-40B4-BE49-F238E27FC236}">
                <a16:creationId xmlns:a16="http://schemas.microsoft.com/office/drawing/2014/main" id="{E3512E27-8D69-4B93-9878-4643C1ECD323}"/>
              </a:ext>
            </a:extLst>
          </p:cNvPr>
          <p:cNvSpPr/>
          <p:nvPr/>
        </p:nvSpPr>
        <p:spPr>
          <a:xfrm>
            <a:off x="351666" y="897788"/>
            <a:ext cx="5744333" cy="1232568"/>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Respondents most frequently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disagree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agree that: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“Conversations about DEI are respectful / productive”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“Medway is a diverse community”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“Medway is able to attract/hire/retain talent of all backgrounds…”</a:t>
            </a:r>
          </a:p>
        </p:txBody>
      </p:sp>
      <p:sp>
        <p:nvSpPr>
          <p:cNvPr id="10" name="Rectangle 9">
            <a:extLst>
              <a:ext uri="{FF2B5EF4-FFF2-40B4-BE49-F238E27FC236}">
                <a16:creationId xmlns:a16="http://schemas.microsoft.com/office/drawing/2014/main" id="{8F8FDBFE-501E-489E-9DF5-B023178DABAA}"/>
              </a:ext>
            </a:extLst>
          </p:cNvPr>
          <p:cNvSpPr/>
          <p:nvPr/>
        </p:nvSpPr>
        <p:spPr>
          <a:xfrm>
            <a:off x="6304995" y="897787"/>
            <a:ext cx="5300103" cy="1232569"/>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Respondents less frequently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disagree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 feel comfortable talking about diversity/race…”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 know how to bring about changes in Medway…”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“Medway is an equitable community”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 feel comfortable talking about diversity / race…”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12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27"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6"/>
            <a:ext cx="3511898" cy="2980310"/>
          </a:xfrm>
        </p:spPr>
        <p:txBody>
          <a:bodyPr vert="horz" anchor="b">
            <a:normAutofit/>
          </a:bodyPr>
          <a:lstStyle/>
          <a:p>
            <a:pPr algn="r"/>
            <a:r>
              <a:rPr lang="en-US" sz="4000" dirty="0">
                <a:solidFill>
                  <a:srgbClr val="FFFFFF"/>
                </a:solidFill>
              </a:rPr>
              <a:t>Executive Summary</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401797" y="2879202"/>
            <a:ext cx="7499408"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404E895-CA8C-4AAC-BE8C-4DCA6DBFB814}"/>
              </a:ext>
            </a:extLst>
          </p:cNvPr>
          <p:cNvSpPr/>
          <p:nvPr/>
        </p:nvSpPr>
        <p:spPr>
          <a:xfrm>
            <a:off x="290795" y="184826"/>
            <a:ext cx="11609801" cy="6406474"/>
          </a:xfrm>
          <a:prstGeom prst="rect">
            <a:avLst/>
          </a:prstGeom>
          <a:solidFill>
            <a:schemeClr val="bg1">
              <a:lumMod val="95000"/>
            </a:schemeClr>
          </a:solidFill>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2400" b="1" u="sng" dirty="0">
                <a:solidFill>
                  <a:schemeClr val="tx1"/>
                </a:solidFill>
              </a:rPr>
              <a:t>Executive Summary &amp; Observations</a:t>
            </a:r>
          </a:p>
          <a:p>
            <a:endParaRPr lang="en-US" sz="1600" dirty="0">
              <a:solidFill>
                <a:schemeClr val="tx1"/>
              </a:solidFill>
            </a:endParaRPr>
          </a:p>
          <a:p>
            <a:pPr marL="342900" indent="-342900">
              <a:buFontTx/>
              <a:buAutoNum type="arabicPeriod"/>
            </a:pPr>
            <a:r>
              <a:rPr lang="en-US" sz="1600" dirty="0">
                <a:solidFill>
                  <a:schemeClr val="tx1"/>
                </a:solidFill>
              </a:rPr>
              <a:t>This year’s IDEA survey will largely act as a baseline to which future data can be compared. Creating this baseline will help us as a town understand where we are improving or declining</a:t>
            </a:r>
          </a:p>
          <a:p>
            <a:pPr marL="342900" indent="-342900">
              <a:buFontTx/>
              <a:buAutoNum type="arabicPeriod"/>
            </a:pPr>
            <a:endParaRPr lang="en-US" sz="1600" dirty="0">
              <a:solidFill>
                <a:schemeClr val="tx1"/>
              </a:solidFill>
            </a:endParaRPr>
          </a:p>
          <a:p>
            <a:pPr marL="342900" indent="-342900">
              <a:buAutoNum type="arabicPeriod"/>
            </a:pPr>
            <a:r>
              <a:rPr lang="en-US" sz="1600" dirty="0">
                <a:solidFill>
                  <a:schemeClr val="tx1"/>
                </a:solidFill>
              </a:rPr>
              <a:t>DEI related opinions are both broad in scope (i.e., they encompass many different aspects depending upon who you ask) and many people have strong opinions about DEI related issues (as seen in both qualitative and quantitative data)</a:t>
            </a:r>
          </a:p>
          <a:p>
            <a:pPr marL="800100" lvl="1" indent="-342900">
              <a:buAutoNum type="arabicPeriod"/>
            </a:pPr>
            <a:endParaRPr lang="en-US" sz="1600" dirty="0">
              <a:solidFill>
                <a:schemeClr val="tx1"/>
              </a:solidFill>
            </a:endParaRPr>
          </a:p>
          <a:p>
            <a:pPr marL="342900" indent="-342900">
              <a:buAutoNum type="arabicPeriod"/>
            </a:pPr>
            <a:r>
              <a:rPr lang="en-US" sz="1600" dirty="0">
                <a:solidFill>
                  <a:schemeClr val="tx1"/>
                </a:solidFill>
              </a:rPr>
              <a:t>Some form of discrimination has been seen or experienced by approximately 2/3 of survey respondents</a:t>
            </a:r>
          </a:p>
          <a:p>
            <a:pPr marL="342900" indent="-342900">
              <a:buAutoNum type="arabicPeriod"/>
            </a:pPr>
            <a:endParaRPr lang="en-US" sz="1600" dirty="0">
              <a:solidFill>
                <a:schemeClr val="tx1"/>
              </a:solidFill>
            </a:endParaRPr>
          </a:p>
          <a:p>
            <a:pPr marL="342900" indent="-342900">
              <a:buAutoNum type="arabicPeriod"/>
            </a:pPr>
            <a:r>
              <a:rPr lang="en-US" sz="1600" dirty="0">
                <a:solidFill>
                  <a:schemeClr val="tx1"/>
                </a:solidFill>
              </a:rPr>
              <a:t>Differences in satisfaction scores (Key Metrics) were observed in:</a:t>
            </a:r>
          </a:p>
          <a:p>
            <a:pPr marL="800100" lvl="1" indent="-342900">
              <a:buAutoNum type="arabicPeriod"/>
            </a:pPr>
            <a:r>
              <a:rPr lang="en-US" sz="1600" dirty="0">
                <a:solidFill>
                  <a:schemeClr val="tx1"/>
                </a:solidFill>
              </a:rPr>
              <a:t>Gender: Women display lower satisfaction with “Equity”</a:t>
            </a:r>
          </a:p>
          <a:p>
            <a:pPr marL="800100" lvl="1" indent="-342900">
              <a:buAutoNum type="arabicPeriod"/>
            </a:pPr>
            <a:r>
              <a:rPr lang="en-US" sz="1600" dirty="0">
                <a:solidFill>
                  <a:schemeClr val="tx1"/>
                </a:solidFill>
              </a:rPr>
              <a:t>Race: Black/Asian segments display lower satisfaction with Medway (Overall)</a:t>
            </a:r>
          </a:p>
          <a:p>
            <a:pPr marL="800100" lvl="1" indent="-342900">
              <a:buAutoNum type="arabicPeriod"/>
            </a:pPr>
            <a:r>
              <a:rPr lang="en-US" sz="1600" dirty="0">
                <a:solidFill>
                  <a:schemeClr val="tx1"/>
                </a:solidFill>
              </a:rPr>
              <a:t>Household Income (HHI): Respondents with HHI &lt;$75k are less satisfied with Medway (Overall)</a:t>
            </a:r>
          </a:p>
          <a:p>
            <a:pPr marL="800100" lvl="1" indent="-342900">
              <a:buAutoNum type="arabicPeriod"/>
            </a:pPr>
            <a:endParaRPr lang="en-US" sz="1600" dirty="0">
              <a:solidFill>
                <a:schemeClr val="tx1"/>
              </a:solidFill>
            </a:endParaRPr>
          </a:p>
          <a:p>
            <a:pPr lvl="1"/>
            <a:r>
              <a:rPr lang="en-US" sz="1100" i="1" dirty="0">
                <a:solidFill>
                  <a:schemeClr val="tx1"/>
                </a:solidFill>
              </a:rPr>
              <a:t>Note: Additional differences were observed in other segments but many have small sample sizes too small to draw insights</a:t>
            </a:r>
          </a:p>
          <a:p>
            <a:pPr marL="342900" indent="-342900">
              <a:buAutoNum type="arabicPeriod"/>
            </a:pPr>
            <a:endParaRPr lang="en-US" sz="1600" dirty="0">
              <a:solidFill>
                <a:schemeClr val="tx1"/>
              </a:solidFill>
            </a:endParaRPr>
          </a:p>
          <a:p>
            <a:pPr marL="342900" indent="-342900">
              <a:buAutoNum type="arabicPeriod"/>
            </a:pPr>
            <a:r>
              <a:rPr lang="en-US" sz="1600" dirty="0">
                <a:solidFill>
                  <a:schemeClr val="tx1"/>
                </a:solidFill>
              </a:rPr>
              <a:t>Respondents agree that Medway is a good places to live/work, but is lacking diversity and conversations about diversity / race are not seen as respectful and productive</a:t>
            </a:r>
          </a:p>
          <a:p>
            <a:pPr marL="342900" indent="-342900">
              <a:buAutoNum type="arabicPeriod"/>
            </a:pPr>
            <a:endParaRPr lang="en-US" sz="1600" dirty="0">
              <a:solidFill>
                <a:schemeClr val="tx1"/>
              </a:solidFill>
            </a:endParaRPr>
          </a:p>
          <a:p>
            <a:pPr marL="342900" indent="-342900">
              <a:buFontTx/>
              <a:buAutoNum type="arabicPeriod"/>
            </a:pPr>
            <a:r>
              <a:rPr lang="en-US" sz="1600" dirty="0">
                <a:solidFill>
                  <a:schemeClr val="tx1"/>
                </a:solidFill>
              </a:rPr>
              <a:t>Key topics from open-end responses found mentions of:</a:t>
            </a:r>
          </a:p>
          <a:p>
            <a:pPr marL="800100" lvl="1" indent="-342900">
              <a:buFontTx/>
              <a:buAutoNum type="arabicPeriod"/>
            </a:pPr>
            <a:r>
              <a:rPr lang="en-US" sz="1200" dirty="0">
                <a:solidFill>
                  <a:schemeClr val="tx1"/>
                </a:solidFill>
              </a:rPr>
              <a:t>Diversity, Equity, Inclusion and how it is observed and perceived in our community</a:t>
            </a:r>
          </a:p>
          <a:p>
            <a:pPr marL="800100" lvl="1" indent="-342900">
              <a:buFontTx/>
              <a:buAutoNum type="arabicPeriod"/>
            </a:pPr>
            <a:r>
              <a:rPr lang="en-US" sz="1200" dirty="0">
                <a:solidFill>
                  <a:schemeClr val="tx1"/>
                </a:solidFill>
              </a:rPr>
              <a:t>Housing and Transportation and the populations they serve.  (Ex. no sidewalks/public transportation only attracts people with vehicles, expensive housing prices out lower income families)</a:t>
            </a:r>
          </a:p>
          <a:p>
            <a:pPr marL="800100" lvl="1" indent="-342900">
              <a:buFontTx/>
              <a:buAutoNum type="arabicPeriod"/>
            </a:pPr>
            <a:r>
              <a:rPr lang="en-US" sz="1200" dirty="0">
                <a:solidFill>
                  <a:schemeClr val="tx1"/>
                </a:solidFill>
              </a:rPr>
              <a:t>Divisions within our community and how we treat each other (Mentions of special interest groups and individuals) </a:t>
            </a:r>
          </a:p>
          <a:p>
            <a:pPr marL="800100" lvl="1" indent="-342900">
              <a:buFontTx/>
              <a:buAutoNum type="arabicPeriod"/>
            </a:pPr>
            <a:r>
              <a:rPr lang="en-US" sz="1200" dirty="0">
                <a:solidFill>
                  <a:schemeClr val="tx1"/>
                </a:solidFill>
              </a:rPr>
              <a:t>Bullying both by adults and children</a:t>
            </a:r>
          </a:p>
          <a:p>
            <a:pPr marL="800100" lvl="1" indent="-342900">
              <a:buFontTx/>
              <a:buAutoNum type="arabicPeriod"/>
            </a:pPr>
            <a:r>
              <a:rPr lang="en-US" sz="1200" dirty="0">
                <a:solidFill>
                  <a:schemeClr val="tx1"/>
                </a:solidFill>
              </a:rPr>
              <a:t>Effectiveness of programs and actions within schools (Special education, holiday acknowledgement, hiring practices, etc.)</a:t>
            </a:r>
          </a:p>
          <a:p>
            <a:pPr marL="800100" lvl="1" indent="-342900">
              <a:buAutoNum type="arabicPeriod"/>
            </a:pPr>
            <a:endParaRPr lang="en-US" dirty="0">
              <a:solidFill>
                <a:schemeClr val="tx1"/>
              </a:solidFill>
            </a:endParaRPr>
          </a:p>
        </p:txBody>
      </p:sp>
    </p:spTree>
    <p:extLst>
      <p:ext uri="{BB962C8B-B14F-4D97-AF65-F5344CB8AC3E}">
        <p14:creationId xmlns:p14="http://schemas.microsoft.com/office/powerpoint/2010/main" val="2235276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FED62-0DE8-4667-9E27-F26C8E4282E0}"/>
              </a:ext>
            </a:extLst>
          </p:cNvPr>
          <p:cNvGraphicFramePr>
            <a:graphicFrameLocks noChangeAspect="1"/>
          </p:cNvGraphicFramePr>
          <p:nvPr>
            <p:custDataLst>
              <p:tags r:id="rId2"/>
            </p:custDataLst>
            <p:extLst>
              <p:ext uri="{D42A27DB-BD31-4B8C-83A1-F6EECF244321}">
                <p14:modId xmlns:p14="http://schemas.microsoft.com/office/powerpoint/2010/main" val="3499196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60" name="think-cell Slide" r:id="rId4" imgW="305" imgH="312" progId="TCLayout.ActiveDocument.1">
                  <p:embed/>
                </p:oleObj>
              </mc:Choice>
              <mc:Fallback>
                <p:oleObj name="think-cell Slide" r:id="rId4" imgW="305" imgH="312" progId="TCLayout.ActiveDocument.1">
                  <p:embed/>
                  <p:pic>
                    <p:nvPicPr>
                      <p:cNvPr id="4" name="Object 3" hidden="1">
                        <a:extLst>
                          <a:ext uri="{FF2B5EF4-FFF2-40B4-BE49-F238E27FC236}">
                            <a16:creationId xmlns:a16="http://schemas.microsoft.com/office/drawing/2014/main" id="{6AAFED62-0DE8-4667-9E27-F26C8E4282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D2D5EB-03EB-144F-98A9-3EE5963A6385}"/>
              </a:ext>
            </a:extLst>
          </p:cNvPr>
          <p:cNvSpPr>
            <a:spLocks noGrp="1"/>
          </p:cNvSpPr>
          <p:nvPr>
            <p:ph type="title"/>
          </p:nvPr>
        </p:nvSpPr>
        <p:spPr>
          <a:xfrm>
            <a:off x="1139687" y="2974848"/>
            <a:ext cx="6843423" cy="1112656"/>
          </a:xfrm>
        </p:spPr>
        <p:txBody>
          <a:bodyPr vert="horz" lIns="91440" tIns="45720" rIns="91440" bIns="45720" rtlCol="0" anchor="b">
            <a:noAutofit/>
          </a:bodyPr>
          <a:lstStyle/>
          <a:p>
            <a:pPr algn="r"/>
            <a:r>
              <a:rPr lang="en-US" sz="6600" kern="1200" dirty="0">
                <a:solidFill>
                  <a:srgbClr val="FFFFFF"/>
                </a:solidFill>
                <a:latin typeface="+mn-lt"/>
                <a:ea typeface="+mj-ea"/>
                <a:cs typeface="+mj-cs"/>
              </a:rPr>
              <a:t>Demographics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67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FED62-0DE8-4667-9E27-F26C8E4282E0}"/>
              </a:ext>
            </a:extLst>
          </p:cNvPr>
          <p:cNvGraphicFramePr>
            <a:graphicFrameLocks noChangeAspect="1"/>
          </p:cNvGraphicFramePr>
          <p:nvPr>
            <p:custDataLst>
              <p:tags r:id="rId2"/>
            </p:custDataLst>
            <p:extLst>
              <p:ext uri="{D42A27DB-BD31-4B8C-83A1-F6EECF244321}">
                <p14:modId xmlns:p14="http://schemas.microsoft.com/office/powerpoint/2010/main" val="131825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33" name="think-cell Slide" r:id="rId4" imgW="305" imgH="312" progId="TCLayout.ActiveDocument.1">
                  <p:embed/>
                </p:oleObj>
              </mc:Choice>
              <mc:Fallback>
                <p:oleObj name="think-cell Slide" r:id="rId4" imgW="305" imgH="31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D2D5EB-03EB-144F-98A9-3EE5963A6385}"/>
              </a:ext>
            </a:extLst>
          </p:cNvPr>
          <p:cNvSpPr>
            <a:spLocks noGrp="1"/>
          </p:cNvSpPr>
          <p:nvPr>
            <p:ph type="title"/>
          </p:nvPr>
        </p:nvSpPr>
        <p:spPr>
          <a:xfrm>
            <a:off x="1139687" y="2974848"/>
            <a:ext cx="6843423" cy="1112656"/>
          </a:xfrm>
        </p:spPr>
        <p:txBody>
          <a:bodyPr vert="horz" lIns="91440" tIns="45720" rIns="91440" bIns="45720" rtlCol="0" anchor="b">
            <a:noAutofit/>
          </a:bodyPr>
          <a:lstStyle/>
          <a:p>
            <a:pPr algn="r"/>
            <a:r>
              <a:rPr lang="en-US" sz="6600" kern="1200" dirty="0">
                <a:solidFill>
                  <a:srgbClr val="FFFFFF"/>
                </a:solidFill>
                <a:latin typeface="+mn-lt"/>
                <a:ea typeface="+mj-ea"/>
                <a:cs typeface="+mj-cs"/>
              </a:rPr>
              <a:t>Quantitative Survey</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239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Age">
    <p:spTree>
      <p:nvGrpSpPr>
        <p:cNvPr id="1" name=""/>
        <p:cNvGrpSpPr/>
        <p:nvPr/>
      </p:nvGrpSpPr>
      <p:grpSpPr>
        <a:xfrm>
          <a:off x="0" y="0"/>
          <a:ext cx="0" cy="0"/>
          <a:chOff x="0" y="0"/>
          <a:chExt cx="0" cy="0"/>
        </a:xfrm>
      </p:grpSpPr>
      <p:sp>
        <p:nvSpPr>
          <p:cNvPr id="2" name="Age title" descr="Title: 0acb8458-e136-4cb8-b254-bd29dbe3b353 Age"/>
          <p:cNvSpPr>
            <a:spLocks noGrp="1"/>
          </p:cNvSpPr>
          <p:nvPr>
            <p:ph type="title"/>
          </p:nvPr>
        </p:nvSpPr>
        <p:spPr/>
        <p:txBody>
          <a:bodyPr/>
          <a:lstStyle/>
          <a:p>
            <a:r>
              <a:rPr dirty="0"/>
              <a:t>Age</a:t>
            </a:r>
          </a:p>
        </p:txBody>
      </p:sp>
      <p:graphicFrame>
        <p:nvGraphicFramePr>
          <p:cNvPr id="3" name="Age" descr="0acb8458-e136-4cb8-b254-bd29dbe3b353 Age">
            <a:extLst>
              <a:ext uri="{FF2B5EF4-FFF2-40B4-BE49-F238E27FC236}">
                <a16:creationId xmlns:a16="http://schemas.microsoft.com/office/drawing/2014/main" id="{C0142530-4381-41F2-B4C0-E710381C69D4}"/>
              </a:ext>
            </a:extLst>
          </p:cNvPr>
          <p:cNvGraphicFramePr>
            <a:graphicFrameLocks noGrp="1"/>
          </p:cNvGraphicFramePr>
          <p:nvPr>
            <p:ph idx="1"/>
            <p:extLst>
              <p:ext uri="{D42A27DB-BD31-4B8C-83A1-F6EECF244321}">
                <p14:modId xmlns:p14="http://schemas.microsoft.com/office/powerpoint/2010/main" val="460398204"/>
              </p:ext>
            </p:extLst>
          </p:nvPr>
        </p:nvGraphicFramePr>
        <p:xfrm>
          <a:off x="838200" y="1816100"/>
          <a:ext cx="7634591" cy="4112060"/>
        </p:xfrm>
        <a:graphic>
          <a:graphicData uri="http://schemas.openxmlformats.org/drawingml/2006/chart">
            <c:chart xmlns:c="http://schemas.openxmlformats.org/drawingml/2006/chart" xmlns:r="http://schemas.openxmlformats.org/officeDocument/2006/relationships" r:id="rId2"/>
          </a:graphicData>
        </a:graphic>
      </p:graphicFrame>
      <p:sp>
        <p:nvSpPr>
          <p:cNvPr id="4" name="Age footer" descr="Footer: 0acb8458-e136-4cb8-b254-bd29dbe3b353 Age"/>
          <p:cNvSpPr/>
          <p:nvPr/>
        </p:nvSpPr>
        <p:spPr>
          <a:xfrm>
            <a:off x="0" y="5918200"/>
            <a:ext cx="12192000" cy="495300"/>
          </a:xfrm>
          <a:prstGeom prst="rect">
            <a:avLst/>
          </a:prstGeom>
          <a:noFill/>
        </p:spPr>
        <p:txBody>
          <a:bodyPr/>
          <a:lstStyle/>
          <a:p>
            <a:pPr marL="0" lvl="0" indent="0" algn="l">
              <a:lnSpc>
                <a:spcPct val="114583"/>
              </a:lnSpc>
              <a:buNone/>
            </a:pPr>
            <a:r>
              <a:rPr sz="1400" b="0" i="0" u="none" strike="noStrike" dirty="0">
                <a:solidFill>
                  <a:srgbClr val="000000"/>
                </a:solidFill>
                <a:latin typeface="Calibri"/>
              </a:rPr>
              <a:t>Total sample; Unweighted; base n = 243; total n = 245; 2 missing</a:t>
            </a:r>
            <a:endParaRPr dirty="0"/>
          </a:p>
        </p:txBody>
      </p:sp>
      <p:pic>
        <p:nvPicPr>
          <p:cNvPr id="6" name="Picture 5">
            <a:extLst>
              <a:ext uri="{FF2B5EF4-FFF2-40B4-BE49-F238E27FC236}">
                <a16:creationId xmlns:a16="http://schemas.microsoft.com/office/drawing/2014/main" id="{630FA653-03D6-4A70-9DAB-C1D7183C354C}"/>
              </a:ext>
            </a:extLst>
          </p:cNvPr>
          <p:cNvPicPr>
            <a:picLocks noChangeAspect="1"/>
          </p:cNvPicPr>
          <p:nvPr/>
        </p:nvPicPr>
        <p:blipFill>
          <a:blip r:embed="rId3"/>
          <a:stretch>
            <a:fillRect/>
          </a:stretch>
        </p:blipFill>
        <p:spPr>
          <a:xfrm>
            <a:off x="8601075" y="1816100"/>
            <a:ext cx="3238500" cy="2247900"/>
          </a:xfrm>
          <a:prstGeom prst="rect">
            <a:avLst/>
          </a:prstGeom>
          <a:ln>
            <a:solidFill>
              <a:schemeClr val="accent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Gender">
    <p:spTree>
      <p:nvGrpSpPr>
        <p:cNvPr id="1" name=""/>
        <p:cNvGrpSpPr/>
        <p:nvPr/>
      </p:nvGrpSpPr>
      <p:grpSpPr>
        <a:xfrm>
          <a:off x="0" y="0"/>
          <a:ext cx="0" cy="0"/>
          <a:chOff x="0" y="0"/>
          <a:chExt cx="0" cy="0"/>
        </a:xfrm>
      </p:grpSpPr>
      <p:sp>
        <p:nvSpPr>
          <p:cNvPr id="2" name="Gender title" descr="Title: 4e2f3921-b376-48a7-9b47-bbe2f7c84c59 Gender"/>
          <p:cNvSpPr>
            <a:spLocks noGrp="1"/>
          </p:cNvSpPr>
          <p:nvPr>
            <p:ph type="title"/>
          </p:nvPr>
        </p:nvSpPr>
        <p:spPr/>
        <p:txBody>
          <a:bodyPr/>
          <a:lstStyle/>
          <a:p>
            <a:r>
              <a:rPr dirty="0"/>
              <a:t>Gender</a:t>
            </a:r>
          </a:p>
        </p:txBody>
      </p:sp>
      <p:graphicFrame>
        <p:nvGraphicFramePr>
          <p:cNvPr id="3" name="Gender" descr="4e2f3921-b376-48a7-9b47-bbe2f7c84c59 Gender">
            <a:extLst>
              <a:ext uri="{FF2B5EF4-FFF2-40B4-BE49-F238E27FC236}">
                <a16:creationId xmlns:a16="http://schemas.microsoft.com/office/drawing/2014/main" id="{C0142530-4381-41F2-B4C0-E710381C69D4}"/>
              </a:ext>
            </a:extLst>
          </p:cNvPr>
          <p:cNvGraphicFramePr>
            <a:graphicFrameLocks noGrp="1"/>
          </p:cNvGraphicFramePr>
          <p:nvPr>
            <p:ph idx="1"/>
            <p:extLst>
              <p:ext uri="{D42A27DB-BD31-4B8C-83A1-F6EECF244321}">
                <p14:modId xmlns:p14="http://schemas.microsoft.com/office/powerpoint/2010/main" val="3186381711"/>
              </p:ext>
            </p:extLst>
          </p:nvPr>
        </p:nvGraphicFramePr>
        <p:xfrm>
          <a:off x="838200" y="1816100"/>
          <a:ext cx="10515600" cy="4112060"/>
        </p:xfrm>
        <a:graphic>
          <a:graphicData uri="http://schemas.openxmlformats.org/drawingml/2006/chart">
            <c:chart xmlns:c="http://schemas.openxmlformats.org/drawingml/2006/chart" xmlns:r="http://schemas.openxmlformats.org/officeDocument/2006/relationships" r:id="rId2"/>
          </a:graphicData>
        </a:graphic>
      </p:graphicFrame>
      <p:sp>
        <p:nvSpPr>
          <p:cNvPr id="4" name="Gender footer" descr="Footer: 4e2f3921-b376-48a7-9b47-bbe2f7c84c59 Gender"/>
          <p:cNvSpPr/>
          <p:nvPr/>
        </p:nvSpPr>
        <p:spPr>
          <a:xfrm>
            <a:off x="0" y="5918200"/>
            <a:ext cx="12192000" cy="495300"/>
          </a:xfrm>
          <a:prstGeom prst="rect">
            <a:avLst/>
          </a:prstGeom>
          <a:noFill/>
        </p:spPr>
        <p:txBody>
          <a:bodyPr/>
          <a:lstStyle/>
          <a:p>
            <a:pPr marL="0" lvl="0" indent="0" algn="l">
              <a:lnSpc>
                <a:spcPct val="114583"/>
              </a:lnSpc>
              <a:buNone/>
            </a:pPr>
            <a:r>
              <a:rPr sz="1400" b="0" i="0" u="none" strike="noStrike" dirty="0">
                <a:solidFill>
                  <a:srgbClr val="000000"/>
                </a:solidFill>
                <a:latin typeface="Calibri"/>
              </a:rPr>
              <a:t>Total sample; Unweighted; base n = 243; total n = 245; 2 missing</a:t>
            </a:r>
            <a:endParaRPr dirty="0"/>
          </a:p>
        </p:txBody>
      </p:sp>
      <p:pic>
        <p:nvPicPr>
          <p:cNvPr id="6" name="Picture 5">
            <a:extLst>
              <a:ext uri="{FF2B5EF4-FFF2-40B4-BE49-F238E27FC236}">
                <a16:creationId xmlns:a16="http://schemas.microsoft.com/office/drawing/2014/main" id="{A49C8BC7-64A0-48D9-8854-EEE2907FF60A}"/>
              </a:ext>
            </a:extLst>
          </p:cNvPr>
          <p:cNvPicPr>
            <a:picLocks noChangeAspect="1"/>
          </p:cNvPicPr>
          <p:nvPr/>
        </p:nvPicPr>
        <p:blipFill>
          <a:blip r:embed="rId3"/>
          <a:stretch>
            <a:fillRect/>
          </a:stretch>
        </p:blipFill>
        <p:spPr>
          <a:xfrm>
            <a:off x="7820025" y="2019300"/>
            <a:ext cx="3181350" cy="1600200"/>
          </a:xfrm>
          <a:prstGeom prst="rect">
            <a:avLst/>
          </a:prstGeom>
          <a:ln>
            <a:solidFill>
              <a:schemeClr val="accent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exual Orientation">
    <p:spTree>
      <p:nvGrpSpPr>
        <p:cNvPr id="1" name=""/>
        <p:cNvGrpSpPr/>
        <p:nvPr/>
      </p:nvGrpSpPr>
      <p:grpSpPr>
        <a:xfrm>
          <a:off x="0" y="0"/>
          <a:ext cx="0" cy="0"/>
          <a:chOff x="0" y="0"/>
          <a:chExt cx="0" cy="0"/>
        </a:xfrm>
      </p:grpSpPr>
      <p:sp>
        <p:nvSpPr>
          <p:cNvPr id="2" name="Sexual Orientation title" descr="Title: 2f72b1c7-244e-4f82-ab52-1227dec100e5 Sexual Orientation"/>
          <p:cNvSpPr>
            <a:spLocks noGrp="1"/>
          </p:cNvSpPr>
          <p:nvPr>
            <p:ph type="title"/>
          </p:nvPr>
        </p:nvSpPr>
        <p:spPr/>
        <p:txBody>
          <a:bodyPr/>
          <a:lstStyle/>
          <a:p>
            <a:r>
              <a:rPr dirty="0"/>
              <a:t>Sexual Orientation</a:t>
            </a:r>
          </a:p>
        </p:txBody>
      </p:sp>
      <p:graphicFrame>
        <p:nvGraphicFramePr>
          <p:cNvPr id="3" name="Sexual Orientation" descr="2f72b1c7-244e-4f82-ab52-1227dec100e5 Sexual Orientation">
            <a:extLst>
              <a:ext uri="{FF2B5EF4-FFF2-40B4-BE49-F238E27FC236}">
                <a16:creationId xmlns:a16="http://schemas.microsoft.com/office/drawing/2014/main" id="{C0142530-4381-41F2-B4C0-E710381C69D4}"/>
              </a:ext>
            </a:extLst>
          </p:cNvPr>
          <p:cNvGraphicFramePr>
            <a:graphicFrameLocks noGrp="1"/>
          </p:cNvGraphicFramePr>
          <p:nvPr>
            <p:ph idx="1"/>
            <p:extLst>
              <p:ext uri="{D42A27DB-BD31-4B8C-83A1-F6EECF244321}">
                <p14:modId xmlns:p14="http://schemas.microsoft.com/office/powerpoint/2010/main" val="3186381711"/>
              </p:ext>
            </p:extLst>
          </p:nvPr>
        </p:nvGraphicFramePr>
        <p:xfrm>
          <a:off x="838200" y="1816100"/>
          <a:ext cx="10515600" cy="4112060"/>
        </p:xfrm>
        <a:graphic>
          <a:graphicData uri="http://schemas.openxmlformats.org/drawingml/2006/chart">
            <c:chart xmlns:c="http://schemas.openxmlformats.org/drawingml/2006/chart" xmlns:r="http://schemas.openxmlformats.org/officeDocument/2006/relationships" r:id="rId2"/>
          </a:graphicData>
        </a:graphic>
      </p:graphicFrame>
      <p:sp>
        <p:nvSpPr>
          <p:cNvPr id="4" name="Sexual Orientation footer" descr="Footer: 2f72b1c7-244e-4f82-ab52-1227dec100e5 Sexual Orientation"/>
          <p:cNvSpPr/>
          <p:nvPr/>
        </p:nvSpPr>
        <p:spPr>
          <a:xfrm>
            <a:off x="0" y="5918200"/>
            <a:ext cx="12192000" cy="495300"/>
          </a:xfrm>
          <a:prstGeom prst="rect">
            <a:avLst/>
          </a:prstGeom>
          <a:noFill/>
        </p:spPr>
        <p:txBody>
          <a:bodyPr/>
          <a:lstStyle/>
          <a:p>
            <a:pPr marL="0" lvl="0" indent="0" algn="l">
              <a:lnSpc>
                <a:spcPct val="114583"/>
              </a:lnSpc>
              <a:buNone/>
            </a:pPr>
            <a:r>
              <a:rPr sz="1400" b="0" i="0" u="none" strike="noStrike" dirty="0">
                <a:solidFill>
                  <a:srgbClr val="000000"/>
                </a:solidFill>
                <a:latin typeface="Calibri"/>
              </a:rPr>
              <a:t>Total sample; Unweighted; base n = 241; total n = 245; 4 missing</a:t>
            </a:r>
            <a:endParaRPr dirty="0"/>
          </a:p>
        </p:txBody>
      </p:sp>
      <p:pic>
        <p:nvPicPr>
          <p:cNvPr id="6" name="Picture 5">
            <a:extLst>
              <a:ext uri="{FF2B5EF4-FFF2-40B4-BE49-F238E27FC236}">
                <a16:creationId xmlns:a16="http://schemas.microsoft.com/office/drawing/2014/main" id="{01F7BF92-35BB-4FB4-B4F6-E8530629CC5B}"/>
              </a:ext>
            </a:extLst>
          </p:cNvPr>
          <p:cNvPicPr>
            <a:picLocks noChangeAspect="1"/>
          </p:cNvPicPr>
          <p:nvPr/>
        </p:nvPicPr>
        <p:blipFill>
          <a:blip r:embed="rId3"/>
          <a:stretch>
            <a:fillRect/>
          </a:stretch>
        </p:blipFill>
        <p:spPr>
          <a:xfrm>
            <a:off x="7886700" y="2219325"/>
            <a:ext cx="3390900" cy="1209675"/>
          </a:xfrm>
          <a:prstGeom prst="rect">
            <a:avLst/>
          </a:prstGeom>
          <a:ln>
            <a:solidFill>
              <a:schemeClr val="accent1"/>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Race">
    <p:spTree>
      <p:nvGrpSpPr>
        <p:cNvPr id="1" name=""/>
        <p:cNvGrpSpPr/>
        <p:nvPr/>
      </p:nvGrpSpPr>
      <p:grpSpPr>
        <a:xfrm>
          <a:off x="0" y="0"/>
          <a:ext cx="0" cy="0"/>
          <a:chOff x="0" y="0"/>
          <a:chExt cx="0" cy="0"/>
        </a:xfrm>
      </p:grpSpPr>
      <p:sp>
        <p:nvSpPr>
          <p:cNvPr id="2" name="Race title" descr="Title: 7dc1ccf0-4806-45f4-8288-adcc055d5846 Race"/>
          <p:cNvSpPr>
            <a:spLocks noGrp="1"/>
          </p:cNvSpPr>
          <p:nvPr>
            <p:ph type="title"/>
          </p:nvPr>
        </p:nvSpPr>
        <p:spPr/>
        <p:txBody>
          <a:bodyPr/>
          <a:lstStyle/>
          <a:p>
            <a:r>
              <a:rPr dirty="0"/>
              <a:t>Race</a:t>
            </a:r>
          </a:p>
        </p:txBody>
      </p:sp>
      <p:graphicFrame>
        <p:nvGraphicFramePr>
          <p:cNvPr id="3" name="Race" descr="7dc1ccf0-4806-45f4-8288-adcc055d5846 Race">
            <a:extLst>
              <a:ext uri="{FF2B5EF4-FFF2-40B4-BE49-F238E27FC236}">
                <a16:creationId xmlns:a16="http://schemas.microsoft.com/office/drawing/2014/main" id="{C0142530-4381-41F2-B4C0-E710381C69D4}"/>
              </a:ext>
            </a:extLst>
          </p:cNvPr>
          <p:cNvGraphicFramePr>
            <a:graphicFrameLocks noGrp="1"/>
          </p:cNvGraphicFramePr>
          <p:nvPr>
            <p:ph idx="1"/>
            <p:extLst>
              <p:ext uri="{D42A27DB-BD31-4B8C-83A1-F6EECF244321}">
                <p14:modId xmlns:p14="http://schemas.microsoft.com/office/powerpoint/2010/main" val="3186381711"/>
              </p:ext>
            </p:extLst>
          </p:nvPr>
        </p:nvGraphicFramePr>
        <p:xfrm>
          <a:off x="838200" y="1816100"/>
          <a:ext cx="10515600" cy="4112060"/>
        </p:xfrm>
        <a:graphic>
          <a:graphicData uri="http://schemas.openxmlformats.org/drawingml/2006/chart">
            <c:chart xmlns:c="http://schemas.openxmlformats.org/drawingml/2006/chart" xmlns:r="http://schemas.openxmlformats.org/officeDocument/2006/relationships" r:id="rId2"/>
          </a:graphicData>
        </a:graphic>
      </p:graphicFrame>
      <p:sp>
        <p:nvSpPr>
          <p:cNvPr id="4" name="Race footer" descr="Footer: 7dc1ccf0-4806-45f4-8288-adcc055d5846 Race"/>
          <p:cNvSpPr/>
          <p:nvPr/>
        </p:nvSpPr>
        <p:spPr>
          <a:xfrm>
            <a:off x="0" y="5918200"/>
            <a:ext cx="12192000" cy="495300"/>
          </a:xfrm>
          <a:prstGeom prst="rect">
            <a:avLst/>
          </a:prstGeom>
          <a:noFill/>
        </p:spPr>
        <p:txBody>
          <a:bodyPr/>
          <a:lstStyle/>
          <a:p>
            <a:pPr marL="0" lvl="0" indent="0" algn="l">
              <a:lnSpc>
                <a:spcPct val="114583"/>
              </a:lnSpc>
              <a:buNone/>
            </a:pPr>
            <a:r>
              <a:rPr sz="1400" b="0" i="0" u="none" strike="noStrike" dirty="0">
                <a:solidFill>
                  <a:srgbClr val="000000"/>
                </a:solidFill>
                <a:latin typeface="Calibri"/>
              </a:rPr>
              <a:t>Total sample; Unweighted; base n = 240; total n = 245; 5 missing</a:t>
            </a:r>
            <a:endParaRPr dirty="0"/>
          </a:p>
        </p:txBody>
      </p:sp>
      <p:pic>
        <p:nvPicPr>
          <p:cNvPr id="6" name="Picture 5">
            <a:extLst>
              <a:ext uri="{FF2B5EF4-FFF2-40B4-BE49-F238E27FC236}">
                <a16:creationId xmlns:a16="http://schemas.microsoft.com/office/drawing/2014/main" id="{9DE020CD-3801-4EF0-88F1-4BEF199781CD}"/>
              </a:ext>
            </a:extLst>
          </p:cNvPr>
          <p:cNvPicPr>
            <a:picLocks noChangeAspect="1"/>
          </p:cNvPicPr>
          <p:nvPr/>
        </p:nvPicPr>
        <p:blipFill>
          <a:blip r:embed="rId3"/>
          <a:stretch>
            <a:fillRect/>
          </a:stretch>
        </p:blipFill>
        <p:spPr>
          <a:xfrm>
            <a:off x="2809875" y="1816100"/>
            <a:ext cx="4000500" cy="1628775"/>
          </a:xfrm>
          <a:prstGeom prst="rect">
            <a:avLst/>
          </a:prstGeom>
          <a:ln>
            <a:solidFill>
              <a:schemeClr val="accent1"/>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Religion">
    <p:spTree>
      <p:nvGrpSpPr>
        <p:cNvPr id="1" name=""/>
        <p:cNvGrpSpPr/>
        <p:nvPr/>
      </p:nvGrpSpPr>
      <p:grpSpPr>
        <a:xfrm>
          <a:off x="0" y="0"/>
          <a:ext cx="0" cy="0"/>
          <a:chOff x="0" y="0"/>
          <a:chExt cx="0" cy="0"/>
        </a:xfrm>
      </p:grpSpPr>
      <p:sp>
        <p:nvSpPr>
          <p:cNvPr id="2" name="Religion title" descr="Title: 3feb7e36-654a-4016-bc55-d43f962924c2 Religion"/>
          <p:cNvSpPr>
            <a:spLocks noGrp="1"/>
          </p:cNvSpPr>
          <p:nvPr>
            <p:ph type="title"/>
          </p:nvPr>
        </p:nvSpPr>
        <p:spPr/>
        <p:txBody>
          <a:bodyPr/>
          <a:lstStyle/>
          <a:p>
            <a:r>
              <a:rPr dirty="0"/>
              <a:t>Religion</a:t>
            </a:r>
          </a:p>
        </p:txBody>
      </p:sp>
      <p:graphicFrame>
        <p:nvGraphicFramePr>
          <p:cNvPr id="3" name="Religion" descr="3feb7e36-654a-4016-bc55-d43f962924c2 Religion">
            <a:extLst>
              <a:ext uri="{FF2B5EF4-FFF2-40B4-BE49-F238E27FC236}">
                <a16:creationId xmlns:a16="http://schemas.microsoft.com/office/drawing/2014/main" id="{C0142530-4381-41F2-B4C0-E710381C69D4}"/>
              </a:ext>
            </a:extLst>
          </p:cNvPr>
          <p:cNvGraphicFramePr>
            <a:graphicFrameLocks noGrp="1"/>
          </p:cNvGraphicFramePr>
          <p:nvPr>
            <p:ph idx="1"/>
            <p:extLst>
              <p:ext uri="{D42A27DB-BD31-4B8C-83A1-F6EECF244321}">
                <p14:modId xmlns:p14="http://schemas.microsoft.com/office/powerpoint/2010/main" val="3186381711"/>
              </p:ext>
            </p:extLst>
          </p:nvPr>
        </p:nvGraphicFramePr>
        <p:xfrm>
          <a:off x="838200" y="1816100"/>
          <a:ext cx="10515600" cy="4112060"/>
        </p:xfrm>
        <a:graphic>
          <a:graphicData uri="http://schemas.openxmlformats.org/drawingml/2006/chart">
            <c:chart xmlns:c="http://schemas.openxmlformats.org/drawingml/2006/chart" xmlns:r="http://schemas.openxmlformats.org/officeDocument/2006/relationships" r:id="rId2"/>
          </a:graphicData>
        </a:graphic>
      </p:graphicFrame>
      <p:sp>
        <p:nvSpPr>
          <p:cNvPr id="4" name="Religion footer" descr="Footer: 3feb7e36-654a-4016-bc55-d43f962924c2 Religion"/>
          <p:cNvSpPr/>
          <p:nvPr/>
        </p:nvSpPr>
        <p:spPr>
          <a:xfrm>
            <a:off x="0" y="5918200"/>
            <a:ext cx="12192000" cy="495300"/>
          </a:xfrm>
          <a:prstGeom prst="rect">
            <a:avLst/>
          </a:prstGeom>
          <a:noFill/>
        </p:spPr>
        <p:txBody>
          <a:bodyPr/>
          <a:lstStyle/>
          <a:p>
            <a:pPr marL="0" lvl="0" indent="0" algn="l">
              <a:lnSpc>
                <a:spcPct val="114583"/>
              </a:lnSpc>
              <a:buNone/>
            </a:pPr>
            <a:r>
              <a:rPr sz="1400" b="0" i="0" u="none" strike="noStrike" dirty="0">
                <a:solidFill>
                  <a:srgbClr val="000000"/>
                </a:solidFill>
                <a:latin typeface="Calibri"/>
              </a:rPr>
              <a:t>Total sample; Unweighted; base n = 232; total n = 245; 13 missing</a:t>
            </a:r>
            <a:endParaRPr dirty="0"/>
          </a:p>
        </p:txBody>
      </p:sp>
      <p:pic>
        <p:nvPicPr>
          <p:cNvPr id="6" name="Picture 5">
            <a:extLst>
              <a:ext uri="{FF2B5EF4-FFF2-40B4-BE49-F238E27FC236}">
                <a16:creationId xmlns:a16="http://schemas.microsoft.com/office/drawing/2014/main" id="{894E4B51-3D52-47A9-9046-39F44A8C9E64}"/>
              </a:ext>
            </a:extLst>
          </p:cNvPr>
          <p:cNvPicPr>
            <a:picLocks noChangeAspect="1"/>
          </p:cNvPicPr>
          <p:nvPr/>
        </p:nvPicPr>
        <p:blipFill>
          <a:blip r:embed="rId3"/>
          <a:stretch>
            <a:fillRect/>
          </a:stretch>
        </p:blipFill>
        <p:spPr>
          <a:xfrm>
            <a:off x="7143750" y="1104900"/>
            <a:ext cx="3181350" cy="2200275"/>
          </a:xfrm>
          <a:prstGeom prst="rect">
            <a:avLst/>
          </a:prstGeom>
          <a:ln>
            <a:solidFill>
              <a:schemeClr val="accent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Do you have children under the age of 18 currently living with you?">
    <p:spTree>
      <p:nvGrpSpPr>
        <p:cNvPr id="1" name=""/>
        <p:cNvGrpSpPr/>
        <p:nvPr/>
      </p:nvGrpSpPr>
      <p:grpSpPr>
        <a:xfrm>
          <a:off x="0" y="0"/>
          <a:ext cx="0" cy="0"/>
          <a:chOff x="0" y="0"/>
          <a:chExt cx="0" cy="0"/>
        </a:xfrm>
      </p:grpSpPr>
      <p:sp>
        <p:nvSpPr>
          <p:cNvPr id="2" name="Do you have children under the age of 18 currently living with you? title" descr="Title: 528dda65-ed13-4956-bd26-767e00460460 Do you have children under the age of 18 currently living with you?"/>
          <p:cNvSpPr>
            <a:spLocks noGrp="1"/>
          </p:cNvSpPr>
          <p:nvPr>
            <p:ph type="title"/>
          </p:nvPr>
        </p:nvSpPr>
        <p:spPr/>
        <p:txBody>
          <a:bodyPr/>
          <a:lstStyle/>
          <a:p>
            <a:r>
              <a:rPr dirty="0"/>
              <a:t>Do you have children under the age of 18 currently living with you?</a:t>
            </a:r>
          </a:p>
        </p:txBody>
      </p:sp>
      <p:graphicFrame>
        <p:nvGraphicFramePr>
          <p:cNvPr id="3" name="Do you have children under the age of 18 currently living with you?" descr="528dda65-ed13-4956-bd26-767e00460460 Do you have children under the age of 18 currently living with you?">
            <a:extLst>
              <a:ext uri="{FF2B5EF4-FFF2-40B4-BE49-F238E27FC236}">
                <a16:creationId xmlns:a16="http://schemas.microsoft.com/office/drawing/2014/main" id="{C0142530-4381-41F2-B4C0-E710381C69D4}"/>
              </a:ext>
            </a:extLst>
          </p:cNvPr>
          <p:cNvGraphicFramePr>
            <a:graphicFrameLocks noGrp="1"/>
          </p:cNvGraphicFramePr>
          <p:nvPr>
            <p:ph idx="1"/>
            <p:extLst>
              <p:ext uri="{D42A27DB-BD31-4B8C-83A1-F6EECF244321}">
                <p14:modId xmlns:p14="http://schemas.microsoft.com/office/powerpoint/2010/main" val="1031810064"/>
              </p:ext>
            </p:extLst>
          </p:nvPr>
        </p:nvGraphicFramePr>
        <p:xfrm>
          <a:off x="838200" y="2042809"/>
          <a:ext cx="8597630" cy="3885351"/>
        </p:xfrm>
        <a:graphic>
          <a:graphicData uri="http://schemas.openxmlformats.org/drawingml/2006/chart">
            <c:chart xmlns:c="http://schemas.openxmlformats.org/drawingml/2006/chart" xmlns:r="http://schemas.openxmlformats.org/officeDocument/2006/relationships" r:id="rId2"/>
          </a:graphicData>
        </a:graphic>
      </p:graphicFrame>
      <p:sp>
        <p:nvSpPr>
          <p:cNvPr id="4" name="Do you have children under the age of 18 currently living with you? footer" descr="Footer: 528dda65-ed13-4956-bd26-767e00460460 Do you have children under the age of 18 currently living with you?"/>
          <p:cNvSpPr/>
          <p:nvPr/>
        </p:nvSpPr>
        <p:spPr>
          <a:xfrm>
            <a:off x="0" y="5918200"/>
            <a:ext cx="12192000" cy="495300"/>
          </a:xfrm>
          <a:prstGeom prst="rect">
            <a:avLst/>
          </a:prstGeom>
          <a:noFill/>
        </p:spPr>
        <p:txBody>
          <a:bodyPr/>
          <a:lstStyle/>
          <a:p>
            <a:pPr marL="0" lvl="0" indent="0" algn="l">
              <a:lnSpc>
                <a:spcPct val="114583"/>
              </a:lnSpc>
              <a:buNone/>
            </a:pPr>
            <a:r>
              <a:rPr sz="1400" b="0" i="0" u="none" strike="noStrike" dirty="0">
                <a:solidFill>
                  <a:srgbClr val="000000"/>
                </a:solidFill>
                <a:latin typeface="Calibri"/>
              </a:rPr>
              <a:t>Total sample; Unweighted; base n = 242; total n = 245; 3 missing</a:t>
            </a:r>
            <a:endParaRPr dirty="0"/>
          </a:p>
        </p:txBody>
      </p:sp>
      <p:pic>
        <p:nvPicPr>
          <p:cNvPr id="6" name="Picture 5">
            <a:extLst>
              <a:ext uri="{FF2B5EF4-FFF2-40B4-BE49-F238E27FC236}">
                <a16:creationId xmlns:a16="http://schemas.microsoft.com/office/drawing/2014/main" id="{89404991-BB28-415E-BB02-92D12FD94F47}"/>
              </a:ext>
            </a:extLst>
          </p:cNvPr>
          <p:cNvPicPr>
            <a:picLocks noChangeAspect="1"/>
          </p:cNvPicPr>
          <p:nvPr/>
        </p:nvPicPr>
        <p:blipFill>
          <a:blip r:embed="rId3"/>
          <a:stretch>
            <a:fillRect/>
          </a:stretch>
        </p:blipFill>
        <p:spPr>
          <a:xfrm>
            <a:off x="8581012" y="2430091"/>
            <a:ext cx="3162300" cy="1200150"/>
          </a:xfrm>
          <a:prstGeom prst="rect">
            <a:avLst/>
          </a:prstGeom>
          <a:ln>
            <a:solidFill>
              <a:schemeClr val="accent1"/>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Disability status">
    <p:spTree>
      <p:nvGrpSpPr>
        <p:cNvPr id="1" name=""/>
        <p:cNvGrpSpPr/>
        <p:nvPr/>
      </p:nvGrpSpPr>
      <p:grpSpPr>
        <a:xfrm>
          <a:off x="0" y="0"/>
          <a:ext cx="0" cy="0"/>
          <a:chOff x="0" y="0"/>
          <a:chExt cx="0" cy="0"/>
        </a:xfrm>
      </p:grpSpPr>
      <p:sp>
        <p:nvSpPr>
          <p:cNvPr id="2" name="Disability status title" descr="Title: 4b173195-80a2-4d95-a734-b745170d01ec Disability status"/>
          <p:cNvSpPr>
            <a:spLocks noGrp="1"/>
          </p:cNvSpPr>
          <p:nvPr>
            <p:ph type="title"/>
          </p:nvPr>
        </p:nvSpPr>
        <p:spPr/>
        <p:txBody>
          <a:bodyPr/>
          <a:lstStyle/>
          <a:p>
            <a:r>
              <a:rPr dirty="0"/>
              <a:t>Disability status</a:t>
            </a:r>
          </a:p>
        </p:txBody>
      </p:sp>
      <p:graphicFrame>
        <p:nvGraphicFramePr>
          <p:cNvPr id="3" name="Disability status" descr="4b173195-80a2-4d95-a734-b745170d01ec Disability status">
            <a:extLst>
              <a:ext uri="{FF2B5EF4-FFF2-40B4-BE49-F238E27FC236}">
                <a16:creationId xmlns:a16="http://schemas.microsoft.com/office/drawing/2014/main" id="{C0142530-4381-41F2-B4C0-E710381C69D4}"/>
              </a:ext>
            </a:extLst>
          </p:cNvPr>
          <p:cNvGraphicFramePr>
            <a:graphicFrameLocks noGrp="1"/>
          </p:cNvGraphicFramePr>
          <p:nvPr>
            <p:ph idx="1"/>
            <p:extLst>
              <p:ext uri="{D42A27DB-BD31-4B8C-83A1-F6EECF244321}">
                <p14:modId xmlns:p14="http://schemas.microsoft.com/office/powerpoint/2010/main" val="3186381711"/>
              </p:ext>
            </p:extLst>
          </p:nvPr>
        </p:nvGraphicFramePr>
        <p:xfrm>
          <a:off x="838200" y="1816100"/>
          <a:ext cx="10515600" cy="4112060"/>
        </p:xfrm>
        <a:graphic>
          <a:graphicData uri="http://schemas.openxmlformats.org/drawingml/2006/chart">
            <c:chart xmlns:c="http://schemas.openxmlformats.org/drawingml/2006/chart" xmlns:r="http://schemas.openxmlformats.org/officeDocument/2006/relationships" r:id="rId2"/>
          </a:graphicData>
        </a:graphic>
      </p:graphicFrame>
      <p:sp>
        <p:nvSpPr>
          <p:cNvPr id="4" name="Disability status footer" descr="Footer: 4b173195-80a2-4d95-a734-b745170d01ec Disability status"/>
          <p:cNvSpPr/>
          <p:nvPr/>
        </p:nvSpPr>
        <p:spPr>
          <a:xfrm>
            <a:off x="0" y="5918200"/>
            <a:ext cx="12192000" cy="495300"/>
          </a:xfrm>
          <a:prstGeom prst="rect">
            <a:avLst/>
          </a:prstGeom>
          <a:noFill/>
        </p:spPr>
        <p:txBody>
          <a:bodyPr/>
          <a:lstStyle/>
          <a:p>
            <a:pPr marL="0" lvl="0" indent="0" algn="l">
              <a:lnSpc>
                <a:spcPct val="114583"/>
              </a:lnSpc>
              <a:buNone/>
            </a:pPr>
            <a:r>
              <a:rPr sz="1400" b="0" i="0" u="none" strike="noStrike" dirty="0">
                <a:solidFill>
                  <a:srgbClr val="000000"/>
                </a:solidFill>
                <a:latin typeface="Calibri"/>
              </a:rPr>
              <a:t>Total sample; Unweighted; base n = 240; total n = 245; 5 missing</a:t>
            </a:r>
            <a:endParaRPr dirty="0"/>
          </a:p>
        </p:txBody>
      </p:sp>
      <p:pic>
        <p:nvPicPr>
          <p:cNvPr id="6" name="Picture 5">
            <a:extLst>
              <a:ext uri="{FF2B5EF4-FFF2-40B4-BE49-F238E27FC236}">
                <a16:creationId xmlns:a16="http://schemas.microsoft.com/office/drawing/2014/main" id="{F3FB39B1-D366-438F-B2C1-C1452A6F4AA8}"/>
              </a:ext>
            </a:extLst>
          </p:cNvPr>
          <p:cNvPicPr>
            <a:picLocks noChangeAspect="1"/>
          </p:cNvPicPr>
          <p:nvPr/>
        </p:nvPicPr>
        <p:blipFill>
          <a:blip r:embed="rId3"/>
          <a:stretch>
            <a:fillRect/>
          </a:stretch>
        </p:blipFill>
        <p:spPr>
          <a:xfrm>
            <a:off x="6506689" y="1803400"/>
            <a:ext cx="3400425" cy="1181100"/>
          </a:xfrm>
          <a:prstGeom prst="rect">
            <a:avLst/>
          </a:prstGeom>
          <a:ln>
            <a:solidFill>
              <a:schemeClr val="accent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Veteran Status">
    <p:spTree>
      <p:nvGrpSpPr>
        <p:cNvPr id="1" name=""/>
        <p:cNvGrpSpPr/>
        <p:nvPr/>
      </p:nvGrpSpPr>
      <p:grpSpPr>
        <a:xfrm>
          <a:off x="0" y="0"/>
          <a:ext cx="0" cy="0"/>
          <a:chOff x="0" y="0"/>
          <a:chExt cx="0" cy="0"/>
        </a:xfrm>
      </p:grpSpPr>
      <p:sp>
        <p:nvSpPr>
          <p:cNvPr id="2" name="Veteran Status title" descr="Title: 92f1c24d-d63e-41f8-9bf0-450abc6fe82b Veteran Status"/>
          <p:cNvSpPr>
            <a:spLocks noGrp="1"/>
          </p:cNvSpPr>
          <p:nvPr>
            <p:ph type="title"/>
          </p:nvPr>
        </p:nvSpPr>
        <p:spPr/>
        <p:txBody>
          <a:bodyPr/>
          <a:lstStyle/>
          <a:p>
            <a:r>
              <a:rPr dirty="0"/>
              <a:t>Veteran Status</a:t>
            </a:r>
          </a:p>
        </p:txBody>
      </p:sp>
      <p:graphicFrame>
        <p:nvGraphicFramePr>
          <p:cNvPr id="3" name="Veteran Status" descr="92f1c24d-d63e-41f8-9bf0-450abc6fe82b Veteran Status">
            <a:extLst>
              <a:ext uri="{FF2B5EF4-FFF2-40B4-BE49-F238E27FC236}">
                <a16:creationId xmlns:a16="http://schemas.microsoft.com/office/drawing/2014/main" id="{C0142530-4381-41F2-B4C0-E710381C69D4}"/>
              </a:ext>
            </a:extLst>
          </p:cNvPr>
          <p:cNvGraphicFramePr>
            <a:graphicFrameLocks noGrp="1"/>
          </p:cNvGraphicFramePr>
          <p:nvPr>
            <p:ph idx="1"/>
            <p:extLst>
              <p:ext uri="{D42A27DB-BD31-4B8C-83A1-F6EECF244321}">
                <p14:modId xmlns:p14="http://schemas.microsoft.com/office/powerpoint/2010/main" val="3186381711"/>
              </p:ext>
            </p:extLst>
          </p:nvPr>
        </p:nvGraphicFramePr>
        <p:xfrm>
          <a:off x="838200" y="1816100"/>
          <a:ext cx="10515600" cy="4112060"/>
        </p:xfrm>
        <a:graphic>
          <a:graphicData uri="http://schemas.openxmlformats.org/drawingml/2006/chart">
            <c:chart xmlns:c="http://schemas.openxmlformats.org/drawingml/2006/chart" xmlns:r="http://schemas.openxmlformats.org/officeDocument/2006/relationships" r:id="rId2"/>
          </a:graphicData>
        </a:graphic>
      </p:graphicFrame>
      <p:sp>
        <p:nvSpPr>
          <p:cNvPr id="4" name="Veteran Status footer" descr="Footer: 92f1c24d-d63e-41f8-9bf0-450abc6fe82b Veteran Status"/>
          <p:cNvSpPr/>
          <p:nvPr/>
        </p:nvSpPr>
        <p:spPr>
          <a:xfrm>
            <a:off x="0" y="5918200"/>
            <a:ext cx="12192000" cy="495300"/>
          </a:xfrm>
          <a:prstGeom prst="rect">
            <a:avLst/>
          </a:prstGeom>
          <a:noFill/>
        </p:spPr>
        <p:txBody>
          <a:bodyPr/>
          <a:lstStyle/>
          <a:p>
            <a:pPr marL="0" lvl="0" indent="0" algn="l">
              <a:lnSpc>
                <a:spcPct val="114583"/>
              </a:lnSpc>
              <a:buNone/>
            </a:pPr>
            <a:r>
              <a:rPr sz="1400" b="0" i="0" u="none" strike="noStrike" dirty="0">
                <a:solidFill>
                  <a:srgbClr val="000000"/>
                </a:solidFill>
                <a:latin typeface="Calibri"/>
              </a:rPr>
              <a:t>Total sample; Unweighted; base n = 242; total n = 245; 3 missing</a:t>
            </a:r>
            <a:endParaRPr dirty="0"/>
          </a:p>
        </p:txBody>
      </p:sp>
      <p:pic>
        <p:nvPicPr>
          <p:cNvPr id="6" name="Picture 5">
            <a:extLst>
              <a:ext uri="{FF2B5EF4-FFF2-40B4-BE49-F238E27FC236}">
                <a16:creationId xmlns:a16="http://schemas.microsoft.com/office/drawing/2014/main" id="{BAA67A6C-85A4-4D62-A0C6-EBA71B06E2E0}"/>
              </a:ext>
            </a:extLst>
          </p:cNvPr>
          <p:cNvPicPr>
            <a:picLocks noChangeAspect="1"/>
          </p:cNvPicPr>
          <p:nvPr/>
        </p:nvPicPr>
        <p:blipFill>
          <a:blip r:embed="rId3"/>
          <a:stretch>
            <a:fillRect/>
          </a:stretch>
        </p:blipFill>
        <p:spPr>
          <a:xfrm>
            <a:off x="7399202" y="1648805"/>
            <a:ext cx="3171825" cy="1200150"/>
          </a:xfrm>
          <a:prstGeom prst="rect">
            <a:avLst/>
          </a:prstGeom>
          <a:ln>
            <a:solidFill>
              <a:schemeClr val="accent1"/>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Total Household Income">
    <p:spTree>
      <p:nvGrpSpPr>
        <p:cNvPr id="1" name=""/>
        <p:cNvGrpSpPr/>
        <p:nvPr/>
      </p:nvGrpSpPr>
      <p:grpSpPr>
        <a:xfrm>
          <a:off x="0" y="0"/>
          <a:ext cx="0" cy="0"/>
          <a:chOff x="0" y="0"/>
          <a:chExt cx="0" cy="0"/>
        </a:xfrm>
      </p:grpSpPr>
      <p:sp>
        <p:nvSpPr>
          <p:cNvPr id="2" name="Total Household Income title" descr="Title: 09b9f66f-3f30-45c3-a801-48b41fb5569e Total Household Income"/>
          <p:cNvSpPr>
            <a:spLocks noGrp="1"/>
          </p:cNvSpPr>
          <p:nvPr>
            <p:ph type="title"/>
          </p:nvPr>
        </p:nvSpPr>
        <p:spPr/>
        <p:txBody>
          <a:bodyPr/>
          <a:lstStyle/>
          <a:p>
            <a:r>
              <a:rPr dirty="0"/>
              <a:t>Total Household Income</a:t>
            </a:r>
          </a:p>
        </p:txBody>
      </p:sp>
      <p:graphicFrame>
        <p:nvGraphicFramePr>
          <p:cNvPr id="3" name="Total Household Income" descr="09b9f66f-3f30-45c3-a801-48b41fb5569e Total Household Income">
            <a:extLst>
              <a:ext uri="{FF2B5EF4-FFF2-40B4-BE49-F238E27FC236}">
                <a16:creationId xmlns:a16="http://schemas.microsoft.com/office/drawing/2014/main" id="{C0142530-4381-41F2-B4C0-E710381C69D4}"/>
              </a:ext>
            </a:extLst>
          </p:cNvPr>
          <p:cNvGraphicFramePr>
            <a:graphicFrameLocks noGrp="1"/>
          </p:cNvGraphicFramePr>
          <p:nvPr>
            <p:ph idx="1"/>
            <p:extLst>
              <p:ext uri="{D42A27DB-BD31-4B8C-83A1-F6EECF244321}">
                <p14:modId xmlns:p14="http://schemas.microsoft.com/office/powerpoint/2010/main" val="450635384"/>
              </p:ext>
            </p:extLst>
          </p:nvPr>
        </p:nvGraphicFramePr>
        <p:xfrm>
          <a:off x="838200" y="1816100"/>
          <a:ext cx="10515600" cy="4112060"/>
        </p:xfrm>
        <a:graphic>
          <a:graphicData uri="http://schemas.openxmlformats.org/drawingml/2006/chart">
            <c:chart xmlns:c="http://schemas.openxmlformats.org/drawingml/2006/chart" xmlns:r="http://schemas.openxmlformats.org/officeDocument/2006/relationships" r:id="rId2"/>
          </a:graphicData>
        </a:graphic>
      </p:graphicFrame>
      <p:sp>
        <p:nvSpPr>
          <p:cNvPr id="4" name="Total Household Income footer" descr="Footer: 09b9f66f-3f30-45c3-a801-48b41fb5569e Total Household Income"/>
          <p:cNvSpPr/>
          <p:nvPr/>
        </p:nvSpPr>
        <p:spPr>
          <a:xfrm>
            <a:off x="0" y="5918200"/>
            <a:ext cx="12192000" cy="495300"/>
          </a:xfrm>
          <a:prstGeom prst="rect">
            <a:avLst/>
          </a:prstGeom>
          <a:noFill/>
        </p:spPr>
        <p:txBody>
          <a:bodyPr/>
          <a:lstStyle/>
          <a:p>
            <a:pPr marL="0" lvl="0" indent="0" algn="l">
              <a:lnSpc>
                <a:spcPct val="114583"/>
              </a:lnSpc>
              <a:buNone/>
            </a:pPr>
            <a:r>
              <a:rPr sz="1400" b="0" i="0" u="none" strike="noStrike" dirty="0">
                <a:solidFill>
                  <a:srgbClr val="000000"/>
                </a:solidFill>
                <a:latin typeface="Calibri"/>
              </a:rPr>
              <a:t>Total sample; Unweighted; base n = 242; total n = 245; 3 missing</a:t>
            </a:r>
            <a:endParaRPr dirty="0"/>
          </a:p>
        </p:txBody>
      </p:sp>
      <p:pic>
        <p:nvPicPr>
          <p:cNvPr id="8" name="Picture 7">
            <a:extLst>
              <a:ext uri="{FF2B5EF4-FFF2-40B4-BE49-F238E27FC236}">
                <a16:creationId xmlns:a16="http://schemas.microsoft.com/office/drawing/2014/main" id="{C5CA7846-35B3-48F8-A55E-BE681EB8B10C}"/>
              </a:ext>
            </a:extLst>
          </p:cNvPr>
          <p:cNvPicPr>
            <a:picLocks noChangeAspect="1"/>
          </p:cNvPicPr>
          <p:nvPr/>
        </p:nvPicPr>
        <p:blipFill>
          <a:blip r:embed="rId3"/>
          <a:stretch>
            <a:fillRect/>
          </a:stretch>
        </p:blipFill>
        <p:spPr>
          <a:xfrm>
            <a:off x="1566155" y="1690688"/>
            <a:ext cx="2762655" cy="2197199"/>
          </a:xfrm>
          <a:prstGeom prst="rect">
            <a:avLst/>
          </a:prstGeom>
          <a:ln>
            <a:solidFill>
              <a:schemeClr val="accent1"/>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Home Ownership &amp; Renting">
    <p:spTree>
      <p:nvGrpSpPr>
        <p:cNvPr id="1" name=""/>
        <p:cNvGrpSpPr/>
        <p:nvPr/>
      </p:nvGrpSpPr>
      <p:grpSpPr>
        <a:xfrm>
          <a:off x="0" y="0"/>
          <a:ext cx="0" cy="0"/>
          <a:chOff x="0" y="0"/>
          <a:chExt cx="0" cy="0"/>
        </a:xfrm>
      </p:grpSpPr>
      <p:sp>
        <p:nvSpPr>
          <p:cNvPr id="2" name="Home Ownership &amp; Renting title" descr="Title: 966d0ad9-52f5-4b6e-85ea-6effcac22a3d Home Ownership &amp; Renting"/>
          <p:cNvSpPr>
            <a:spLocks noGrp="1"/>
          </p:cNvSpPr>
          <p:nvPr>
            <p:ph type="title"/>
          </p:nvPr>
        </p:nvSpPr>
        <p:spPr/>
        <p:txBody>
          <a:bodyPr/>
          <a:lstStyle/>
          <a:p>
            <a:r>
              <a:rPr dirty="0"/>
              <a:t>Home Ownership &amp; Renting</a:t>
            </a:r>
          </a:p>
        </p:txBody>
      </p:sp>
      <p:graphicFrame>
        <p:nvGraphicFramePr>
          <p:cNvPr id="3" name="Home Ownership &amp; Renting" descr="966d0ad9-52f5-4b6e-85ea-6effcac22a3d Home Ownership &amp; Renting">
            <a:extLst>
              <a:ext uri="{FF2B5EF4-FFF2-40B4-BE49-F238E27FC236}">
                <a16:creationId xmlns:a16="http://schemas.microsoft.com/office/drawing/2014/main" id="{C0142530-4381-41F2-B4C0-E710381C69D4}"/>
              </a:ext>
            </a:extLst>
          </p:cNvPr>
          <p:cNvGraphicFramePr>
            <a:graphicFrameLocks noGrp="1"/>
          </p:cNvGraphicFramePr>
          <p:nvPr>
            <p:ph idx="1"/>
            <p:extLst>
              <p:ext uri="{D42A27DB-BD31-4B8C-83A1-F6EECF244321}">
                <p14:modId xmlns:p14="http://schemas.microsoft.com/office/powerpoint/2010/main" val="3186381711"/>
              </p:ext>
            </p:extLst>
          </p:nvPr>
        </p:nvGraphicFramePr>
        <p:xfrm>
          <a:off x="838200" y="1816100"/>
          <a:ext cx="10515600" cy="4112060"/>
        </p:xfrm>
        <a:graphic>
          <a:graphicData uri="http://schemas.openxmlformats.org/drawingml/2006/chart">
            <c:chart xmlns:c="http://schemas.openxmlformats.org/drawingml/2006/chart" xmlns:r="http://schemas.openxmlformats.org/officeDocument/2006/relationships" r:id="rId2"/>
          </a:graphicData>
        </a:graphic>
      </p:graphicFrame>
      <p:sp>
        <p:nvSpPr>
          <p:cNvPr id="4" name="Home Ownership &amp; Renting footer" descr="Footer: 966d0ad9-52f5-4b6e-85ea-6effcac22a3d Home Ownership &amp; Renting"/>
          <p:cNvSpPr/>
          <p:nvPr/>
        </p:nvSpPr>
        <p:spPr>
          <a:xfrm>
            <a:off x="0" y="5918200"/>
            <a:ext cx="12192000" cy="495300"/>
          </a:xfrm>
          <a:prstGeom prst="rect">
            <a:avLst/>
          </a:prstGeom>
          <a:noFill/>
        </p:spPr>
        <p:txBody>
          <a:bodyPr/>
          <a:lstStyle/>
          <a:p>
            <a:pPr marL="0" lvl="0" indent="0" algn="l">
              <a:lnSpc>
                <a:spcPct val="114583"/>
              </a:lnSpc>
              <a:buNone/>
            </a:pPr>
            <a:r>
              <a:rPr sz="1400" b="0" i="0" u="none" strike="noStrike" dirty="0">
                <a:solidFill>
                  <a:srgbClr val="000000"/>
                </a:solidFill>
                <a:latin typeface="Calibri"/>
              </a:rPr>
              <a:t>Total sample; Unweighted; base n = 233; total n = 245; 12 missing</a:t>
            </a:r>
            <a:endParaRPr dirty="0"/>
          </a:p>
        </p:txBody>
      </p:sp>
      <p:pic>
        <p:nvPicPr>
          <p:cNvPr id="6" name="Picture 5">
            <a:extLst>
              <a:ext uri="{FF2B5EF4-FFF2-40B4-BE49-F238E27FC236}">
                <a16:creationId xmlns:a16="http://schemas.microsoft.com/office/drawing/2014/main" id="{01BE28FE-4A5A-4B94-95FE-AA303269C2D9}"/>
              </a:ext>
            </a:extLst>
          </p:cNvPr>
          <p:cNvPicPr>
            <a:picLocks noChangeAspect="1"/>
          </p:cNvPicPr>
          <p:nvPr/>
        </p:nvPicPr>
        <p:blipFill>
          <a:blip r:embed="rId3"/>
          <a:stretch>
            <a:fillRect/>
          </a:stretch>
        </p:blipFill>
        <p:spPr>
          <a:xfrm>
            <a:off x="5717532" y="2194195"/>
            <a:ext cx="5114925" cy="971550"/>
          </a:xfrm>
          <a:prstGeom prst="rect">
            <a:avLst/>
          </a:prstGeom>
          <a:ln>
            <a:solidFill>
              <a:schemeClr val="accent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extLst>
              <p:ext uri="{D42A27DB-BD31-4B8C-83A1-F6EECF244321}">
                <p14:modId xmlns:p14="http://schemas.microsoft.com/office/powerpoint/2010/main" val="2488400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57"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6"/>
            <a:ext cx="3511898" cy="2980310"/>
          </a:xfrm>
        </p:spPr>
        <p:txBody>
          <a:bodyPr vert="horz" anchor="b">
            <a:normAutofit/>
          </a:bodyPr>
          <a:lstStyle/>
          <a:p>
            <a:pPr algn="r"/>
            <a:r>
              <a:rPr lang="en-US" sz="4000" dirty="0">
                <a:solidFill>
                  <a:srgbClr val="FFFFFF"/>
                </a:solidFill>
              </a:rPr>
              <a:t>IDEA COMMITTEE SURVEY</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401797" y="2879202"/>
            <a:ext cx="7499408"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404E895-CA8C-4AAC-BE8C-4DCA6DBFB814}"/>
              </a:ext>
            </a:extLst>
          </p:cNvPr>
          <p:cNvSpPr/>
          <p:nvPr/>
        </p:nvSpPr>
        <p:spPr>
          <a:xfrm>
            <a:off x="4320472" y="511388"/>
            <a:ext cx="7499408" cy="5651287"/>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2000" b="1" u="sng" dirty="0">
                <a:solidFill>
                  <a:schemeClr val="tx1"/>
                </a:solidFill>
              </a:rPr>
              <a:t>About the Survey</a:t>
            </a:r>
          </a:p>
          <a:p>
            <a:endParaRPr lang="en-US" sz="2000" dirty="0">
              <a:solidFill>
                <a:schemeClr val="tx1"/>
              </a:solidFill>
            </a:endParaRPr>
          </a:p>
          <a:p>
            <a:r>
              <a:rPr lang="en-US" sz="2000" dirty="0">
                <a:solidFill>
                  <a:schemeClr val="tx1"/>
                </a:solidFill>
              </a:rPr>
              <a:t>The IDEA committee survey was fielded between May 26</a:t>
            </a:r>
            <a:r>
              <a:rPr lang="en-US" sz="2000" baseline="30000" dirty="0">
                <a:solidFill>
                  <a:schemeClr val="tx1"/>
                </a:solidFill>
              </a:rPr>
              <a:t>th</a:t>
            </a:r>
            <a:r>
              <a:rPr lang="en-US" sz="2000" dirty="0">
                <a:solidFill>
                  <a:schemeClr val="tx1"/>
                </a:solidFill>
              </a:rPr>
              <a:t>, and September 21</a:t>
            </a:r>
            <a:r>
              <a:rPr lang="en-US" sz="2000" baseline="30000" dirty="0">
                <a:solidFill>
                  <a:schemeClr val="tx1"/>
                </a:solidFill>
              </a:rPr>
              <a:t>st</a:t>
            </a:r>
            <a:r>
              <a:rPr lang="en-US" sz="2000" dirty="0">
                <a:solidFill>
                  <a:schemeClr val="tx1"/>
                </a:solidFill>
              </a:rPr>
              <a:t> , 2022. </a:t>
            </a:r>
          </a:p>
          <a:p>
            <a:endParaRPr lang="en-US" sz="2000" dirty="0">
              <a:solidFill>
                <a:schemeClr val="tx1"/>
              </a:solidFill>
            </a:endParaRPr>
          </a:p>
          <a:p>
            <a:r>
              <a:rPr lang="en-US" sz="2000" dirty="0">
                <a:solidFill>
                  <a:schemeClr val="tx1"/>
                </a:solidFill>
              </a:rPr>
              <a:t>The survey was administered via online platform (</a:t>
            </a:r>
            <a:r>
              <a:rPr lang="en-US" sz="2000" dirty="0" err="1">
                <a:solidFill>
                  <a:schemeClr val="tx1"/>
                </a:solidFill>
              </a:rPr>
              <a:t>TypeForm</a:t>
            </a:r>
            <a:r>
              <a:rPr lang="en-US" sz="2000" dirty="0">
                <a:solidFill>
                  <a:schemeClr val="tx1"/>
                </a:solidFill>
              </a:rPr>
              <a:t>) and was 100% anonymous.</a:t>
            </a:r>
          </a:p>
          <a:p>
            <a:endParaRPr lang="en-US" sz="2000" dirty="0">
              <a:solidFill>
                <a:schemeClr val="tx1"/>
              </a:solidFill>
            </a:endParaRPr>
          </a:p>
          <a:p>
            <a:r>
              <a:rPr lang="en-US" sz="2000" dirty="0">
                <a:solidFill>
                  <a:schemeClr val="tx1"/>
                </a:solidFill>
              </a:rPr>
              <a:t>The survey was completed by n=245 respondents and the median completion time was 8 minutes 44 seconds. </a:t>
            </a:r>
          </a:p>
          <a:p>
            <a:endParaRPr lang="en-US" sz="2000" dirty="0">
              <a:solidFill>
                <a:schemeClr val="tx1"/>
              </a:solidFill>
            </a:endParaRPr>
          </a:p>
          <a:p>
            <a:r>
              <a:rPr lang="en-US" sz="2000" dirty="0">
                <a:solidFill>
                  <a:schemeClr val="tx1"/>
                </a:solidFill>
              </a:rPr>
              <a:t>The survey had three main sections:</a:t>
            </a:r>
          </a:p>
          <a:p>
            <a:pPr marL="342900" indent="-342900">
              <a:buFont typeface="+mj-lt"/>
              <a:buAutoNum type="arabicPeriod"/>
            </a:pPr>
            <a:r>
              <a:rPr lang="en-US" sz="2000" dirty="0">
                <a:solidFill>
                  <a:schemeClr val="tx1"/>
                </a:solidFill>
              </a:rPr>
              <a:t>Recommendations / Experiences (Open-end Response)</a:t>
            </a:r>
          </a:p>
          <a:p>
            <a:pPr marL="342900" indent="-342900">
              <a:buFont typeface="+mj-lt"/>
              <a:buAutoNum type="arabicPeriod"/>
            </a:pPr>
            <a:r>
              <a:rPr lang="en-US" sz="2000" dirty="0">
                <a:solidFill>
                  <a:schemeClr val="tx1"/>
                </a:solidFill>
              </a:rPr>
              <a:t>Experiences / Opinions </a:t>
            </a:r>
          </a:p>
          <a:p>
            <a:pPr marL="800100" lvl="1" indent="-342900">
              <a:buFont typeface="+mj-lt"/>
              <a:buAutoNum type="arabicPeriod"/>
            </a:pPr>
            <a:r>
              <a:rPr lang="en-US" sz="2000" dirty="0">
                <a:solidFill>
                  <a:schemeClr val="tx1"/>
                </a:solidFill>
              </a:rPr>
              <a:t>Key Metrics</a:t>
            </a:r>
          </a:p>
          <a:p>
            <a:pPr marL="800100" lvl="1" indent="-342900">
              <a:buFont typeface="+mj-lt"/>
              <a:buAutoNum type="arabicPeriod"/>
            </a:pPr>
            <a:r>
              <a:rPr lang="en-US" sz="2000" dirty="0">
                <a:solidFill>
                  <a:schemeClr val="tx1"/>
                </a:solidFill>
              </a:rPr>
              <a:t>Agreement Statements</a:t>
            </a:r>
          </a:p>
          <a:p>
            <a:pPr marL="342900" indent="-342900">
              <a:buFont typeface="+mj-lt"/>
              <a:buAutoNum type="arabicPeriod"/>
            </a:pPr>
            <a:r>
              <a:rPr lang="en-US" sz="2000" dirty="0">
                <a:solidFill>
                  <a:schemeClr val="tx1"/>
                </a:solidFill>
              </a:rPr>
              <a:t>Demographics</a:t>
            </a:r>
          </a:p>
        </p:txBody>
      </p:sp>
    </p:spTree>
    <p:extLst>
      <p:ext uri="{BB962C8B-B14F-4D97-AF65-F5344CB8AC3E}">
        <p14:creationId xmlns:p14="http://schemas.microsoft.com/office/powerpoint/2010/main" val="1598077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87A4CF-5A3B-49C4-ACE4-11716BEFA6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83" name="think-cell Slide" r:id="rId4" imgW="384" imgH="384" progId="TCLayout.ActiveDocument.1">
                  <p:embed/>
                </p:oleObj>
              </mc:Choice>
              <mc:Fallback>
                <p:oleObj name="think-cell Slide" r:id="rId4" imgW="384" imgH="384" progId="TCLayout.ActiveDocument.1">
                  <p:embed/>
                  <p:pic>
                    <p:nvPicPr>
                      <p:cNvPr id="5" name="Object 4" hidden="1">
                        <a:extLst>
                          <a:ext uri="{FF2B5EF4-FFF2-40B4-BE49-F238E27FC236}">
                            <a16:creationId xmlns:a16="http://schemas.microsoft.com/office/drawing/2014/main" id="{5187A4CF-5A3B-49C4-ACE4-11716BEFA6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D85B74E-9685-43D6-8E41-86DDD52EFDD0}"/>
              </a:ext>
            </a:extLst>
          </p:cNvPr>
          <p:cNvPicPr>
            <a:picLocks noChangeAspect="1"/>
          </p:cNvPicPr>
          <p:nvPr/>
        </p:nvPicPr>
        <p:blipFill>
          <a:blip r:embed="rId6"/>
          <a:stretch>
            <a:fillRect/>
          </a:stretch>
        </p:blipFill>
        <p:spPr>
          <a:xfrm>
            <a:off x="0" y="10962"/>
            <a:ext cx="12192000" cy="6836076"/>
          </a:xfrm>
          <a:prstGeom prst="rect">
            <a:avLst/>
          </a:prstGeom>
        </p:spPr>
      </p:pic>
      <p:sp>
        <p:nvSpPr>
          <p:cNvPr id="2" name="Title 1">
            <a:extLst>
              <a:ext uri="{FF2B5EF4-FFF2-40B4-BE49-F238E27FC236}">
                <a16:creationId xmlns:a16="http://schemas.microsoft.com/office/drawing/2014/main" id="{2967A327-FC65-4614-A4F0-14918EF64E3C}"/>
              </a:ext>
            </a:extLst>
          </p:cNvPr>
          <p:cNvSpPr>
            <a:spLocks noGrp="1"/>
          </p:cNvSpPr>
          <p:nvPr>
            <p:ph type="ctrTitle"/>
          </p:nvPr>
        </p:nvSpPr>
        <p:spPr>
          <a:xfrm>
            <a:off x="1524000" y="1041400"/>
            <a:ext cx="9144000" cy="2387600"/>
          </a:xfrm>
          <a:solidFill>
            <a:schemeClr val="accent3">
              <a:lumMod val="20000"/>
              <a:lumOff val="80000"/>
              <a:alpha val="52000"/>
            </a:schemeClr>
          </a:solidFill>
        </p:spPr>
        <p:txBody>
          <a:bodyPr vert="horz" anchor="ctr"/>
          <a:lstStyle/>
          <a:p>
            <a:r>
              <a:rPr lang="en-US" b="1" dirty="0">
                <a:solidFill>
                  <a:schemeClr val="tx2">
                    <a:lumMod val="50000"/>
                  </a:schemeClr>
                </a:solidFill>
              </a:rPr>
              <a:t>IDEA Committee </a:t>
            </a:r>
            <a:br>
              <a:rPr lang="en-US" b="1" dirty="0">
                <a:solidFill>
                  <a:schemeClr val="tx2">
                    <a:lumMod val="50000"/>
                  </a:schemeClr>
                </a:solidFill>
              </a:rPr>
            </a:br>
            <a:r>
              <a:rPr lang="en-US" b="1" dirty="0">
                <a:solidFill>
                  <a:schemeClr val="tx2">
                    <a:lumMod val="50000"/>
                  </a:schemeClr>
                </a:solidFill>
              </a:rPr>
              <a:t>Community Forum</a:t>
            </a:r>
          </a:p>
        </p:txBody>
      </p:sp>
    </p:spTree>
    <p:extLst>
      <p:ext uri="{BB962C8B-B14F-4D97-AF65-F5344CB8AC3E}">
        <p14:creationId xmlns:p14="http://schemas.microsoft.com/office/powerpoint/2010/main" val="2237423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07" name="think-cell Slide" r:id="rId4" imgW="384" imgH="384" progId="TCLayout.ActiveDocument.1">
                  <p:embed/>
                </p:oleObj>
              </mc:Choice>
              <mc:Fallback>
                <p:oleObj name="think-cell Slide" r:id="rId4"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Our Mission Statement</a:t>
            </a:r>
          </a:p>
        </p:txBody>
      </p:sp>
      <p:sp>
        <p:nvSpPr>
          <p:cNvPr id="3" name="Content Placeholder 2">
            <a:extLst>
              <a:ext uri="{FF2B5EF4-FFF2-40B4-BE49-F238E27FC236}">
                <a16:creationId xmlns:a16="http://schemas.microsoft.com/office/drawing/2014/main" id="{57F5B9D4-A2F3-4643-87B1-9FF604B0CEB2}"/>
              </a:ext>
            </a:extLst>
          </p:cNvPr>
          <p:cNvSpPr>
            <a:spLocks noGrp="1"/>
          </p:cNvSpPr>
          <p:nvPr>
            <p:ph idx="1"/>
          </p:nvPr>
        </p:nvSpPr>
        <p:spPr>
          <a:xfrm>
            <a:off x="4810259" y="649480"/>
            <a:ext cx="6555347" cy="5546047"/>
          </a:xfrm>
        </p:spPr>
        <p:txBody>
          <a:bodyPr anchor="ctr">
            <a:normAutofit/>
          </a:bodyPr>
          <a:lstStyle/>
          <a:p>
            <a:pPr marL="0" indent="0">
              <a:buNone/>
            </a:pPr>
            <a:r>
              <a:rPr lang="en-US" sz="2400" dirty="0"/>
              <a:t>The mission of the Medway Inclusion, Diversity &amp; Equity Advisory (IDEA) Committee is to </a:t>
            </a:r>
            <a:r>
              <a:rPr lang="en-US" sz="2400" b="1" u="sng" dirty="0"/>
              <a:t>provide feedback and recommendations</a:t>
            </a:r>
            <a:r>
              <a:rPr lang="en-US" sz="2400" dirty="0"/>
              <a:t> to the Select Board geared toward policy development designed to continue and where appropriate </a:t>
            </a:r>
            <a:r>
              <a:rPr lang="en-US" sz="2400" b="1" u="sng" dirty="0"/>
              <a:t>enhance the promotion and fostering of Medway as a community that is inclusive and welcoming to all peoples of all backgrounds, beliefs, and cultures</a:t>
            </a:r>
            <a:r>
              <a:rPr lang="en-US" sz="2400" dirty="0"/>
              <a:t>.</a:t>
            </a:r>
          </a:p>
          <a:p>
            <a:pPr marL="0" indent="0">
              <a:buNone/>
            </a:pPr>
            <a:endParaRPr lang="en-US" sz="2400" dirty="0"/>
          </a:p>
          <a:p>
            <a:pPr marL="0" indent="0">
              <a:buNone/>
            </a:pPr>
            <a:r>
              <a:rPr lang="en-US" sz="2400" dirty="0"/>
              <a:t>This mission statement shall in no way be construed to suggest that Medway does not excel in these efforts, but rather seeks to fully explore our standards, our practices, and our collective efforts today and to build upon them for an even better tomorrow.</a:t>
            </a:r>
          </a:p>
          <a:p>
            <a:endParaRPr lang="en-US" sz="2400" dirty="0"/>
          </a:p>
        </p:txBody>
      </p:sp>
    </p:spTree>
    <p:extLst>
      <p:ext uri="{BB962C8B-B14F-4D97-AF65-F5344CB8AC3E}">
        <p14:creationId xmlns:p14="http://schemas.microsoft.com/office/powerpoint/2010/main" val="2795056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31"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Committee</a:t>
            </a:r>
            <a:br>
              <a:rPr lang="en-US" sz="4000" dirty="0">
                <a:solidFill>
                  <a:srgbClr val="FFFFFF"/>
                </a:solidFill>
              </a:rPr>
            </a:br>
            <a:r>
              <a:rPr lang="en-US" sz="4000" dirty="0">
                <a:solidFill>
                  <a:srgbClr val="FFFFFF"/>
                </a:solidFill>
              </a:rPr>
              <a:t>Timeline</a:t>
            </a:r>
          </a:p>
        </p:txBody>
      </p:sp>
      <p:pic>
        <p:nvPicPr>
          <p:cNvPr id="6" name="Picture 5">
            <a:extLst>
              <a:ext uri="{FF2B5EF4-FFF2-40B4-BE49-F238E27FC236}">
                <a16:creationId xmlns:a16="http://schemas.microsoft.com/office/drawing/2014/main" id="{27238C03-D5DF-A767-B0DE-E3262CF83D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8683" y="533399"/>
            <a:ext cx="8119333" cy="5655734"/>
          </a:xfrm>
          <a:prstGeom prst="rect">
            <a:avLst/>
          </a:prstGeom>
        </p:spPr>
      </p:pic>
    </p:spTree>
    <p:extLst>
      <p:ext uri="{BB962C8B-B14F-4D97-AF65-F5344CB8AC3E}">
        <p14:creationId xmlns:p14="http://schemas.microsoft.com/office/powerpoint/2010/main" val="2603574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55" name="think-cell Slide" r:id="rId4" imgW="384" imgH="384" progId="TCLayout.ActiveDocument.1">
                  <p:embed/>
                </p:oleObj>
              </mc:Choice>
              <mc:Fallback>
                <p:oleObj name="think-cell Slide" r:id="rId4"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Our Definitions</a:t>
            </a:r>
          </a:p>
        </p:txBody>
      </p:sp>
      <p:sp>
        <p:nvSpPr>
          <p:cNvPr id="13" name="Rectangle 12">
            <a:extLst>
              <a:ext uri="{FF2B5EF4-FFF2-40B4-BE49-F238E27FC236}">
                <a16:creationId xmlns:a16="http://schemas.microsoft.com/office/drawing/2014/main" id="{057906B1-ADCA-5C44-9527-5F0E585AA638}"/>
              </a:ext>
            </a:extLst>
          </p:cNvPr>
          <p:cNvSpPr/>
          <p:nvPr/>
        </p:nvSpPr>
        <p:spPr>
          <a:xfrm>
            <a:off x="4504548" y="1063925"/>
            <a:ext cx="1367183" cy="978840"/>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44546A"/>
                </a:solidFill>
                <a:effectLst/>
                <a:uLnTx/>
                <a:uFillTx/>
                <a:latin typeface="Calibri" panose="020F0502020204030204"/>
                <a:ea typeface="+mn-ea"/>
                <a:cs typeface="+mn-cs"/>
              </a:rPr>
              <a:t>Diversity</a:t>
            </a:r>
            <a:endPar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35EBB33-5E7E-3247-93BF-D0DFEA377C9C}"/>
              </a:ext>
            </a:extLst>
          </p:cNvPr>
          <p:cNvSpPr/>
          <p:nvPr/>
        </p:nvSpPr>
        <p:spPr>
          <a:xfrm>
            <a:off x="6282549" y="1063925"/>
            <a:ext cx="5466662" cy="978840"/>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44546A"/>
                </a:solidFill>
                <a:effectLst/>
                <a:uLnTx/>
                <a:uFillTx/>
                <a:latin typeface="Calibri" panose="020F0502020204030204"/>
                <a:ea typeface="+mn-ea"/>
                <a:cs typeface="+mn-cs"/>
              </a:rPr>
              <a:t>Diversity</a:t>
            </a: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 is the presence of differences within our community</a:t>
            </a:r>
          </a:p>
        </p:txBody>
      </p:sp>
      <p:sp>
        <p:nvSpPr>
          <p:cNvPr id="17" name="Rectangle 16">
            <a:extLst>
              <a:ext uri="{FF2B5EF4-FFF2-40B4-BE49-F238E27FC236}">
                <a16:creationId xmlns:a16="http://schemas.microsoft.com/office/drawing/2014/main" id="{7497AD28-119C-844D-95A6-AC02669615F1}"/>
              </a:ext>
            </a:extLst>
          </p:cNvPr>
          <p:cNvSpPr/>
          <p:nvPr/>
        </p:nvSpPr>
        <p:spPr>
          <a:xfrm>
            <a:off x="4504549" y="2866367"/>
            <a:ext cx="1367182" cy="978839"/>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44546A"/>
                </a:solidFill>
                <a:effectLst/>
                <a:uLnTx/>
                <a:uFillTx/>
                <a:latin typeface="Calibri" panose="020F0502020204030204"/>
                <a:ea typeface="+mn-ea"/>
                <a:cs typeface="+mn-cs"/>
              </a:rPr>
              <a:t>Equity</a:t>
            </a:r>
            <a:endPar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57C286A-5EBA-8D41-B0D6-404551A158FD}"/>
              </a:ext>
            </a:extLst>
          </p:cNvPr>
          <p:cNvSpPr/>
          <p:nvPr/>
        </p:nvSpPr>
        <p:spPr>
          <a:xfrm>
            <a:off x="6282549" y="2866369"/>
            <a:ext cx="5466662" cy="978837"/>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44546A"/>
                </a:solidFill>
                <a:effectLst/>
                <a:uLnTx/>
                <a:uFillTx/>
                <a:latin typeface="Calibri" panose="020F0502020204030204"/>
                <a:ea typeface="+mn-ea"/>
                <a:cs typeface="+mn-cs"/>
              </a:rPr>
              <a:t>Equity</a:t>
            </a: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 is the opportunity for equal outcomes for all</a:t>
            </a:r>
          </a:p>
        </p:txBody>
      </p:sp>
      <p:sp>
        <p:nvSpPr>
          <p:cNvPr id="21" name="Rectangle 20">
            <a:extLst>
              <a:ext uri="{FF2B5EF4-FFF2-40B4-BE49-F238E27FC236}">
                <a16:creationId xmlns:a16="http://schemas.microsoft.com/office/drawing/2014/main" id="{52FBC7F2-63D9-4A4E-8A55-92BCDDFAFC87}"/>
              </a:ext>
            </a:extLst>
          </p:cNvPr>
          <p:cNvSpPr/>
          <p:nvPr/>
        </p:nvSpPr>
        <p:spPr>
          <a:xfrm>
            <a:off x="4504548" y="4709670"/>
            <a:ext cx="1367182" cy="978838"/>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44546A"/>
                </a:solidFill>
                <a:effectLst/>
                <a:uLnTx/>
                <a:uFillTx/>
                <a:latin typeface="Calibri" panose="020F0502020204030204"/>
                <a:ea typeface="+mn-ea"/>
                <a:cs typeface="+mn-cs"/>
              </a:rPr>
              <a:t>Inclusion</a:t>
            </a:r>
            <a:endPar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1289168-B22F-A34C-B05B-93846480DC60}"/>
              </a:ext>
            </a:extLst>
          </p:cNvPr>
          <p:cNvSpPr/>
          <p:nvPr/>
        </p:nvSpPr>
        <p:spPr>
          <a:xfrm>
            <a:off x="6282549" y="4709670"/>
            <a:ext cx="5466662" cy="978838"/>
          </a:xfrm>
          <a:prstGeom prst="rect">
            <a:avLst/>
          </a:prstGeom>
          <a:solidFill>
            <a:schemeClr val="bg1">
              <a:lumMod val="95000"/>
            </a:schemeClr>
          </a:solidFill>
          <a:ln>
            <a:solidFill>
              <a:schemeClr val="tx2"/>
            </a:solid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44546A"/>
                </a:solidFill>
                <a:effectLst/>
                <a:uLnTx/>
                <a:uFillTx/>
                <a:latin typeface="Calibri" panose="020F0502020204030204"/>
                <a:ea typeface="+mn-ea"/>
                <a:cs typeface="+mn-cs"/>
              </a:rPr>
              <a:t>Inclusion</a:t>
            </a: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 is fostering a community where everyone belongs</a:t>
            </a:r>
          </a:p>
        </p:txBody>
      </p:sp>
    </p:spTree>
    <p:extLst>
      <p:ext uri="{BB962C8B-B14F-4D97-AF65-F5344CB8AC3E}">
        <p14:creationId xmlns:p14="http://schemas.microsoft.com/office/powerpoint/2010/main" val="3150232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9" name="think-cell Slide" r:id="rId4" imgW="384" imgH="384" progId="TCLayout.ActiveDocument.1">
                  <p:embed/>
                </p:oleObj>
              </mc:Choice>
              <mc:Fallback>
                <p:oleObj name="think-cell Slide" r:id="rId4"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Focus Group Agenda</a:t>
            </a:r>
          </a:p>
        </p:txBody>
      </p:sp>
      <p:sp>
        <p:nvSpPr>
          <p:cNvPr id="3" name="Content Placeholder 2">
            <a:extLst>
              <a:ext uri="{FF2B5EF4-FFF2-40B4-BE49-F238E27FC236}">
                <a16:creationId xmlns:a16="http://schemas.microsoft.com/office/drawing/2014/main" id="{57F5B9D4-A2F3-4643-87B1-9FF604B0CEB2}"/>
              </a:ext>
            </a:extLst>
          </p:cNvPr>
          <p:cNvSpPr>
            <a:spLocks noGrp="1"/>
          </p:cNvSpPr>
          <p:nvPr>
            <p:ph idx="1"/>
          </p:nvPr>
        </p:nvSpPr>
        <p:spPr>
          <a:xfrm>
            <a:off x="4971262" y="649480"/>
            <a:ext cx="6943098" cy="5923336"/>
          </a:xfrm>
        </p:spPr>
        <p:txBody>
          <a:bodyPr numCol="1" anchor="t">
            <a:normAutofit fontScale="92500" lnSpcReduction="20000"/>
          </a:bodyPr>
          <a:lstStyle/>
          <a:p>
            <a:pPr marL="0" marR="0" lvl="0" indent="0" algn="ctr">
              <a:lnSpc>
                <a:spcPct val="107000"/>
              </a:lnSpc>
              <a:spcBef>
                <a:spcPts val="0"/>
              </a:spcBef>
              <a:spcAft>
                <a:spcPts val="0"/>
              </a:spcAft>
              <a:buNone/>
            </a:pPr>
            <a:r>
              <a:rPr lang="en-US" b="1" u="sng" dirty="0">
                <a:effectLst/>
                <a:latin typeface="Calibri" panose="020F0502020204030204" pitchFamily="34" charset="0"/>
                <a:ea typeface="Calibri" panose="020F0502020204030204" pitchFamily="34" charset="0"/>
                <a:cs typeface="Times New Roman" panose="02020603050405020304" pitchFamily="18" charset="0"/>
              </a:rPr>
              <a:t>Focus Group Process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b="1" u="sng" dirty="0">
                <a:latin typeface="Calibri" panose="020F0502020204030204" pitchFamily="34" charset="0"/>
                <a:ea typeface="Calibri" panose="020F0502020204030204" pitchFamily="34" charset="0"/>
                <a:cs typeface="Times New Roman" panose="02020603050405020304" pitchFamily="18" charset="0"/>
              </a:rPr>
              <a:t>Completed Focus Groups</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Town Administration &amp; Select Board</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Medway Schools Teachers &amp; Administrators</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Medway High School Students</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Medway Police Department</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Medway Marches</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Council on Aging and Housing Authority</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Small Business Community Representatives</a:t>
            </a:r>
          </a:p>
          <a:p>
            <a:pPr>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Affordable Housing Committee/Affordable Housing Trust</a:t>
            </a:r>
          </a:p>
          <a:p>
            <a:pPr>
              <a:lnSpc>
                <a:spcPct val="107000"/>
              </a:lnSpc>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Discussion Topic</a:t>
            </a:r>
          </a:p>
          <a:p>
            <a:pPr marL="0" marR="0" lvl="0" indent="0">
              <a:lnSpc>
                <a:spcPct val="107000"/>
              </a:lnSpc>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Tell us about the greatest challenges and opportunities facing your organization as it relates to each:</a:t>
            </a:r>
          </a:p>
          <a:p>
            <a:pPr marL="0" marR="0" lvl="0" indent="0">
              <a:lnSpc>
                <a:spcPct val="107000"/>
              </a:lnSpc>
              <a:spcBef>
                <a:spcPts val="0"/>
              </a:spcBef>
              <a:spcAft>
                <a:spcPts val="0"/>
              </a:spcAft>
              <a:buNone/>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Diversity</a:t>
            </a:r>
          </a:p>
          <a:p>
            <a:pPr lvl="2">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Equity</a:t>
            </a:r>
          </a:p>
          <a:p>
            <a:pPr lvl="2">
              <a:lnSpc>
                <a:spcPct val="107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Inclusion</a:t>
            </a:r>
          </a:p>
          <a:p>
            <a:pPr marL="0" marR="0" lvl="0" indent="0">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9834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D2D5EB-03EB-144F-98A9-3EE5963A6385}"/>
              </a:ext>
            </a:extLst>
          </p:cNvPr>
          <p:cNvSpPr>
            <a:spLocks noGrp="1"/>
          </p:cNvSpPr>
          <p:nvPr>
            <p:ph type="title"/>
          </p:nvPr>
        </p:nvSpPr>
        <p:spPr>
          <a:xfrm>
            <a:off x="459645" y="711788"/>
            <a:ext cx="8083849" cy="3660449"/>
          </a:xfrm>
        </p:spPr>
        <p:txBody>
          <a:bodyPr vert="horz" lIns="91440" tIns="45720" rIns="91440" bIns="45720" rtlCol="0" anchor="b">
            <a:noAutofit/>
          </a:bodyPr>
          <a:lstStyle/>
          <a:p>
            <a:pPr algn="r"/>
            <a:r>
              <a:rPr lang="en-US" sz="6600" kern="1200" dirty="0">
                <a:solidFill>
                  <a:srgbClr val="FFFFFF"/>
                </a:solidFill>
                <a:latin typeface="+mn-lt"/>
                <a:ea typeface="+mj-ea"/>
                <a:cs typeface="+mj-cs"/>
              </a:rPr>
              <a:t> EXISTING CONDITIONS IN MEDWAY</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037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03"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ctr"/>
            <a:r>
              <a:rPr lang="en-US" sz="4000" dirty="0">
                <a:solidFill>
                  <a:srgbClr val="FFFFFF"/>
                </a:solidFill>
              </a:rPr>
              <a:t>Age Demographics</a:t>
            </a:r>
          </a:p>
        </p:txBody>
      </p:sp>
      <p:pic>
        <p:nvPicPr>
          <p:cNvPr id="6" name="Content Placeholder 5">
            <a:extLst>
              <a:ext uri="{FF2B5EF4-FFF2-40B4-BE49-F238E27FC236}">
                <a16:creationId xmlns:a16="http://schemas.microsoft.com/office/drawing/2014/main" id="{383A4659-9BD9-4651-BD99-9D359B8EF007}"/>
              </a:ext>
            </a:extLst>
          </p:cNvPr>
          <p:cNvPicPr>
            <a:picLocks noGrp="1" noChangeAspect="1"/>
          </p:cNvPicPr>
          <p:nvPr>
            <p:ph idx="1"/>
          </p:nvPr>
        </p:nvPicPr>
        <p:blipFill>
          <a:blip r:embed="rId7"/>
          <a:stretch>
            <a:fillRect/>
          </a:stretch>
        </p:blipFill>
        <p:spPr>
          <a:xfrm>
            <a:off x="4498691" y="343940"/>
            <a:ext cx="7219199" cy="4611614"/>
          </a:xfrm>
        </p:spPr>
      </p:pic>
      <p:sp>
        <p:nvSpPr>
          <p:cNvPr id="13" name="TextBox 12">
            <a:extLst>
              <a:ext uri="{FF2B5EF4-FFF2-40B4-BE49-F238E27FC236}">
                <a16:creationId xmlns:a16="http://schemas.microsoft.com/office/drawing/2014/main" id="{D848EFA8-FC39-8C42-BE73-24E4BA8F4F0C}"/>
              </a:ext>
            </a:extLst>
          </p:cNvPr>
          <p:cNvSpPr txBox="1"/>
          <p:nvPr/>
        </p:nvSpPr>
        <p:spPr>
          <a:xfrm>
            <a:off x="4126643" y="1144652"/>
            <a:ext cx="797348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TextBox 8">
            <a:extLst>
              <a:ext uri="{FF2B5EF4-FFF2-40B4-BE49-F238E27FC236}">
                <a16:creationId xmlns:a16="http://schemas.microsoft.com/office/drawing/2014/main" id="{AF4DFA4F-5C3A-4CB3-85B7-D9AB4134627B}"/>
              </a:ext>
            </a:extLst>
          </p:cNvPr>
          <p:cNvSpPr txBox="1"/>
          <p:nvPr/>
        </p:nvSpPr>
        <p:spPr>
          <a:xfrm>
            <a:off x="4624684" y="5045526"/>
            <a:ext cx="7267540"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Medway currently has 13,325 residents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Increase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residents over 65 and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decrease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residents under 18</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trend is projected to continue through 2030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Key Takeaway: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Medway’s population is aging.</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699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27"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ctr"/>
            <a:r>
              <a:rPr lang="en-US" sz="4000" dirty="0">
                <a:solidFill>
                  <a:srgbClr val="FFFFFF"/>
                </a:solidFill>
              </a:rPr>
              <a:t>Racial Demographics</a:t>
            </a:r>
          </a:p>
        </p:txBody>
      </p:sp>
      <p:sp>
        <p:nvSpPr>
          <p:cNvPr id="13" name="TextBox 12">
            <a:extLst>
              <a:ext uri="{FF2B5EF4-FFF2-40B4-BE49-F238E27FC236}">
                <a16:creationId xmlns:a16="http://schemas.microsoft.com/office/drawing/2014/main" id="{D848EFA8-FC39-8C42-BE73-24E4BA8F4F0C}"/>
              </a:ext>
            </a:extLst>
          </p:cNvPr>
          <p:cNvSpPr txBox="1"/>
          <p:nvPr/>
        </p:nvSpPr>
        <p:spPr>
          <a:xfrm>
            <a:off x="4126643" y="1144652"/>
            <a:ext cx="797348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TextBox 8">
            <a:extLst>
              <a:ext uri="{FF2B5EF4-FFF2-40B4-BE49-F238E27FC236}">
                <a16:creationId xmlns:a16="http://schemas.microsoft.com/office/drawing/2014/main" id="{AF4DFA4F-5C3A-4CB3-85B7-D9AB4134627B}"/>
              </a:ext>
            </a:extLst>
          </p:cNvPr>
          <p:cNvSpPr txBox="1"/>
          <p:nvPr/>
        </p:nvSpPr>
        <p:spPr>
          <a:xfrm>
            <a:off x="4614636" y="4647077"/>
            <a:ext cx="7267540"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2000,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over 97%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Medway’s population identified as White Alone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2020, that number dropped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88%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About 93% of Medway’s population speaks English as their primary language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Key Takeaways: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Medway’s population is becoming more racially diverse, and we have close to 1,000 residents for whom English is not primary.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Content Placeholder 18">
            <a:extLst>
              <a:ext uri="{FF2B5EF4-FFF2-40B4-BE49-F238E27FC236}">
                <a16:creationId xmlns:a16="http://schemas.microsoft.com/office/drawing/2014/main" id="{B8021B8C-27E2-44BB-9558-AA60A36E6973}"/>
              </a:ext>
            </a:extLst>
          </p:cNvPr>
          <p:cNvPicPr>
            <a:picLocks noGrp="1" noChangeAspect="1"/>
          </p:cNvPicPr>
          <p:nvPr>
            <p:ph idx="1"/>
          </p:nvPr>
        </p:nvPicPr>
        <p:blipFill>
          <a:blip r:embed="rId7"/>
          <a:stretch>
            <a:fillRect/>
          </a:stretch>
        </p:blipFill>
        <p:spPr>
          <a:xfrm>
            <a:off x="5857611" y="335146"/>
            <a:ext cx="4467072" cy="4208112"/>
          </a:xfrm>
          <a:prstGeom prst="rect">
            <a:avLst/>
          </a:prstGeom>
        </p:spPr>
      </p:pic>
    </p:spTree>
    <p:extLst>
      <p:ext uri="{BB962C8B-B14F-4D97-AF65-F5344CB8AC3E}">
        <p14:creationId xmlns:p14="http://schemas.microsoft.com/office/powerpoint/2010/main" val="3738787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1"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6"/>
            <a:ext cx="3201366" cy="804841"/>
          </a:xfrm>
        </p:spPr>
        <p:txBody>
          <a:bodyPr vert="horz" anchor="b">
            <a:normAutofit/>
          </a:bodyPr>
          <a:lstStyle/>
          <a:p>
            <a:pPr algn="ctr"/>
            <a:r>
              <a:rPr lang="en-US" sz="4000" dirty="0">
                <a:solidFill>
                  <a:srgbClr val="FFFFFF"/>
                </a:solidFill>
              </a:rPr>
              <a:t>Housing</a:t>
            </a:r>
          </a:p>
        </p:txBody>
      </p:sp>
      <p:sp>
        <p:nvSpPr>
          <p:cNvPr id="13" name="TextBox 12">
            <a:extLst>
              <a:ext uri="{FF2B5EF4-FFF2-40B4-BE49-F238E27FC236}">
                <a16:creationId xmlns:a16="http://schemas.microsoft.com/office/drawing/2014/main" id="{D848EFA8-FC39-8C42-BE73-24E4BA8F4F0C}"/>
              </a:ext>
            </a:extLst>
          </p:cNvPr>
          <p:cNvSpPr txBox="1"/>
          <p:nvPr/>
        </p:nvSpPr>
        <p:spPr>
          <a:xfrm>
            <a:off x="4126643" y="1144652"/>
            <a:ext cx="797348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TextBox 8">
            <a:extLst>
              <a:ext uri="{FF2B5EF4-FFF2-40B4-BE49-F238E27FC236}">
                <a16:creationId xmlns:a16="http://schemas.microsoft.com/office/drawing/2014/main" id="{AF4DFA4F-5C3A-4CB3-85B7-D9AB4134627B}"/>
              </a:ext>
            </a:extLst>
          </p:cNvPr>
          <p:cNvSpPr txBox="1"/>
          <p:nvPr/>
        </p:nvSpPr>
        <p:spPr>
          <a:xfrm>
            <a:off x="4457738" y="3059197"/>
            <a:ext cx="7267540"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 half of Medway households (54%) are estimated to be single or two-person households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90% of Medway’s housing is owner-occupied (only 10% rental units), compared to 69% in Norfolk County and 62% across Massachusetts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Smaller households tend to prefer alternatives to owner-occupied single family homes – rentals are smaller and more economically attainable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1,200 households in Medway (26%) are cost-burdened, meaning they spend more than 30% of their monthly income on housing costs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Additional rental units coming online in the future (under construction)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Key Takeaways: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is currently a mismatch between housing options and household sizes and needs – Medway needs more smaller housing options.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D53DD3D6-3F8C-4BF0-AE35-F78603EF6BEB}"/>
              </a:ext>
            </a:extLst>
          </p:cNvPr>
          <p:cNvPicPr>
            <a:picLocks noGrp="1" noChangeAspect="1"/>
          </p:cNvPicPr>
          <p:nvPr>
            <p:ph idx="1"/>
          </p:nvPr>
        </p:nvPicPr>
        <p:blipFill>
          <a:blip r:embed="rId7"/>
          <a:stretch>
            <a:fillRect/>
          </a:stretch>
        </p:blipFill>
        <p:spPr>
          <a:xfrm>
            <a:off x="4036526" y="207138"/>
            <a:ext cx="3915272" cy="2759159"/>
          </a:xfrm>
        </p:spPr>
      </p:pic>
      <p:pic>
        <p:nvPicPr>
          <p:cNvPr id="15" name="Picture 14">
            <a:extLst>
              <a:ext uri="{FF2B5EF4-FFF2-40B4-BE49-F238E27FC236}">
                <a16:creationId xmlns:a16="http://schemas.microsoft.com/office/drawing/2014/main" id="{67C18AAE-152E-40E8-9367-75168586933F}"/>
              </a:ext>
            </a:extLst>
          </p:cNvPr>
          <p:cNvPicPr>
            <a:picLocks noChangeAspect="1"/>
          </p:cNvPicPr>
          <p:nvPr/>
        </p:nvPicPr>
        <p:blipFill>
          <a:blip r:embed="rId8"/>
          <a:stretch>
            <a:fillRect/>
          </a:stretch>
        </p:blipFill>
        <p:spPr>
          <a:xfrm>
            <a:off x="7951798" y="501170"/>
            <a:ext cx="3959812" cy="2250024"/>
          </a:xfrm>
          <a:prstGeom prst="rect">
            <a:avLst/>
          </a:prstGeom>
        </p:spPr>
      </p:pic>
      <p:pic>
        <p:nvPicPr>
          <p:cNvPr id="23" name="Picture 22">
            <a:extLst>
              <a:ext uri="{FF2B5EF4-FFF2-40B4-BE49-F238E27FC236}">
                <a16:creationId xmlns:a16="http://schemas.microsoft.com/office/drawing/2014/main" id="{9239F174-AC30-48F4-83E6-DDC285A745E2}"/>
              </a:ext>
            </a:extLst>
          </p:cNvPr>
          <p:cNvPicPr>
            <a:picLocks noChangeAspect="1"/>
          </p:cNvPicPr>
          <p:nvPr/>
        </p:nvPicPr>
        <p:blipFill>
          <a:blip r:embed="rId9"/>
          <a:stretch>
            <a:fillRect/>
          </a:stretch>
        </p:blipFill>
        <p:spPr>
          <a:xfrm>
            <a:off x="899486" y="1538979"/>
            <a:ext cx="2238844" cy="2281462"/>
          </a:xfrm>
          <a:prstGeom prst="rect">
            <a:avLst/>
          </a:prstGeom>
        </p:spPr>
      </p:pic>
      <p:pic>
        <p:nvPicPr>
          <p:cNvPr id="25" name="Picture 24">
            <a:extLst>
              <a:ext uri="{FF2B5EF4-FFF2-40B4-BE49-F238E27FC236}">
                <a16:creationId xmlns:a16="http://schemas.microsoft.com/office/drawing/2014/main" id="{F08C961D-FEAB-480A-B1B6-3C97E8EEE0EC}"/>
              </a:ext>
            </a:extLst>
          </p:cNvPr>
          <p:cNvPicPr>
            <a:picLocks noChangeAspect="1"/>
          </p:cNvPicPr>
          <p:nvPr/>
        </p:nvPicPr>
        <p:blipFill>
          <a:blip r:embed="rId10"/>
          <a:stretch>
            <a:fillRect/>
          </a:stretch>
        </p:blipFill>
        <p:spPr>
          <a:xfrm>
            <a:off x="909636" y="4015205"/>
            <a:ext cx="2228694" cy="2442240"/>
          </a:xfrm>
          <a:prstGeom prst="rect">
            <a:avLst/>
          </a:prstGeom>
        </p:spPr>
      </p:pic>
    </p:spTree>
    <p:extLst>
      <p:ext uri="{BB962C8B-B14F-4D97-AF65-F5344CB8AC3E}">
        <p14:creationId xmlns:p14="http://schemas.microsoft.com/office/powerpoint/2010/main" val="2988095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75"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ctr"/>
            <a:r>
              <a:rPr lang="en-US" sz="4000" dirty="0">
                <a:solidFill>
                  <a:srgbClr val="FFFFFF"/>
                </a:solidFill>
              </a:rPr>
              <a:t>Accessibility &amp; Transportation</a:t>
            </a:r>
          </a:p>
        </p:txBody>
      </p:sp>
      <p:sp>
        <p:nvSpPr>
          <p:cNvPr id="13" name="TextBox 12">
            <a:extLst>
              <a:ext uri="{FF2B5EF4-FFF2-40B4-BE49-F238E27FC236}">
                <a16:creationId xmlns:a16="http://schemas.microsoft.com/office/drawing/2014/main" id="{D848EFA8-FC39-8C42-BE73-24E4BA8F4F0C}"/>
              </a:ext>
            </a:extLst>
          </p:cNvPr>
          <p:cNvSpPr txBox="1"/>
          <p:nvPr/>
        </p:nvSpPr>
        <p:spPr>
          <a:xfrm>
            <a:off x="4126643" y="1144652"/>
            <a:ext cx="797348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9" name="TextBox 8">
            <a:extLst>
              <a:ext uri="{FF2B5EF4-FFF2-40B4-BE49-F238E27FC236}">
                <a16:creationId xmlns:a16="http://schemas.microsoft.com/office/drawing/2014/main" id="{AF4DFA4F-5C3A-4CB3-85B7-D9AB4134627B}"/>
              </a:ext>
            </a:extLst>
          </p:cNvPr>
          <p:cNvSpPr txBox="1"/>
          <p:nvPr/>
        </p:nvSpPr>
        <p:spPr>
          <a:xfrm>
            <a:off x="4610903" y="3174993"/>
            <a:ext cx="7267540"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Sidewalk coverage in Medway is a bit disconnected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Some primary roadways like Route 109, West St, Winthrop St, and Holliston St, do not connect residents to each other or to activity centers across town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Public transit (GATRA) has been significantly reduced due to the COVID-19 pandemic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Dial-A-Ride used to serve 2,000 passengers/year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Norfolk T shuttle used to serve over 7,600 passengers/year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Key Takeaways: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Medway has challenges with accessibility due to disconnected network of sidewalks, and public transit options have declined while needs have increased, especially among seniors.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8897316-C3CF-405E-A218-240E6F94ADAD}"/>
              </a:ext>
            </a:extLst>
          </p:cNvPr>
          <p:cNvPicPr>
            <a:picLocks noChangeAspect="1"/>
          </p:cNvPicPr>
          <p:nvPr/>
        </p:nvPicPr>
        <p:blipFill>
          <a:blip r:embed="rId7"/>
          <a:stretch>
            <a:fillRect/>
          </a:stretch>
        </p:blipFill>
        <p:spPr>
          <a:xfrm>
            <a:off x="5340699" y="215754"/>
            <a:ext cx="5807948" cy="2811294"/>
          </a:xfrm>
          <a:prstGeom prst="rect">
            <a:avLst/>
          </a:prstGeom>
        </p:spPr>
      </p:pic>
    </p:spTree>
    <p:extLst>
      <p:ext uri="{BB962C8B-B14F-4D97-AF65-F5344CB8AC3E}">
        <p14:creationId xmlns:p14="http://schemas.microsoft.com/office/powerpoint/2010/main" val="187152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extLst>
              <p:ext uri="{D42A27DB-BD31-4B8C-83A1-F6EECF244321}">
                <p14:modId xmlns:p14="http://schemas.microsoft.com/office/powerpoint/2010/main" val="2277536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31"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6"/>
            <a:ext cx="3511898" cy="2980310"/>
          </a:xfrm>
        </p:spPr>
        <p:txBody>
          <a:bodyPr vert="horz" anchor="b">
            <a:normAutofit/>
          </a:bodyPr>
          <a:lstStyle/>
          <a:p>
            <a:pPr algn="r"/>
            <a:r>
              <a:rPr lang="en-US" sz="4000" dirty="0">
                <a:solidFill>
                  <a:srgbClr val="FFFFFF"/>
                </a:solidFill>
              </a:rPr>
              <a:t>IDEA COMMITTEE SURVEY</a:t>
            </a:r>
            <a:br>
              <a:rPr lang="en-US" sz="4000" dirty="0">
                <a:solidFill>
                  <a:srgbClr val="FFFFFF"/>
                </a:solidFill>
              </a:rPr>
            </a:br>
            <a:r>
              <a:rPr lang="en-US" sz="4000" dirty="0">
                <a:solidFill>
                  <a:srgbClr val="FFFFFF"/>
                </a:solidFill>
              </a:rPr>
              <a:t>(Respondent Demographics)</a:t>
            </a:r>
          </a:p>
        </p:txBody>
      </p:sp>
      <p:sp>
        <p:nvSpPr>
          <p:cNvPr id="6" name="Rectangle 5">
            <a:extLst>
              <a:ext uri="{FF2B5EF4-FFF2-40B4-BE49-F238E27FC236}">
                <a16:creationId xmlns:a16="http://schemas.microsoft.com/office/drawing/2014/main" id="{8404E895-CA8C-4AAC-BE8C-4DCA6DBFB814}"/>
              </a:ext>
            </a:extLst>
          </p:cNvPr>
          <p:cNvSpPr/>
          <p:nvPr/>
        </p:nvSpPr>
        <p:spPr>
          <a:xfrm>
            <a:off x="4320472" y="511389"/>
            <a:ext cx="7499408" cy="400110"/>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2000" b="1" u="sng" dirty="0">
                <a:solidFill>
                  <a:schemeClr val="tx1"/>
                </a:solidFill>
              </a:rPr>
              <a:t>Who Took the Survey?</a:t>
            </a:r>
            <a:endParaRPr lang="en-US" sz="2000" dirty="0">
              <a:solidFill>
                <a:schemeClr val="tx1"/>
              </a:solidFill>
            </a:endParaRPr>
          </a:p>
        </p:txBody>
      </p:sp>
      <p:sp>
        <p:nvSpPr>
          <p:cNvPr id="13" name="Rectangle 12">
            <a:extLst>
              <a:ext uri="{FF2B5EF4-FFF2-40B4-BE49-F238E27FC236}">
                <a16:creationId xmlns:a16="http://schemas.microsoft.com/office/drawing/2014/main" id="{82324780-45B0-418D-B0A8-A90C15BD9A85}"/>
              </a:ext>
            </a:extLst>
          </p:cNvPr>
          <p:cNvSpPr/>
          <p:nvPr/>
        </p:nvSpPr>
        <p:spPr>
          <a:xfrm>
            <a:off x="4320471" y="1025962"/>
            <a:ext cx="7499407" cy="1726764"/>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b="1" u="sng" dirty="0">
                <a:solidFill>
                  <a:schemeClr val="tx1"/>
                </a:solidFill>
              </a:rPr>
              <a:t>Total Respondents</a:t>
            </a:r>
          </a:p>
          <a:p>
            <a:r>
              <a:rPr lang="en-US" dirty="0">
                <a:solidFill>
                  <a:schemeClr val="tx1"/>
                </a:solidFill>
              </a:rPr>
              <a:t>There were a total of 245 completed surveys. Due to programming error, respondents were not forced to submit a response on all questions. This led to very small differences in some response counts on certain questions (e.g., 243 submitted on certain questions)</a:t>
            </a:r>
          </a:p>
        </p:txBody>
      </p:sp>
      <p:sp>
        <p:nvSpPr>
          <p:cNvPr id="15" name="Rectangle 14">
            <a:extLst>
              <a:ext uri="{FF2B5EF4-FFF2-40B4-BE49-F238E27FC236}">
                <a16:creationId xmlns:a16="http://schemas.microsoft.com/office/drawing/2014/main" id="{6B2E3F8F-7153-4F05-9969-4CDDF306B127}"/>
              </a:ext>
            </a:extLst>
          </p:cNvPr>
          <p:cNvSpPr/>
          <p:nvPr/>
        </p:nvSpPr>
        <p:spPr>
          <a:xfrm>
            <a:off x="4320470" y="3028764"/>
            <a:ext cx="7499407" cy="3686361"/>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b="1" u="sng" dirty="0">
                <a:solidFill>
                  <a:schemeClr val="tx1"/>
                </a:solidFill>
              </a:rPr>
              <a:t>Respondent Demographic Skews</a:t>
            </a:r>
          </a:p>
          <a:p>
            <a:r>
              <a:rPr lang="en-US" dirty="0">
                <a:solidFill>
                  <a:schemeClr val="tx1"/>
                </a:solidFill>
              </a:rPr>
              <a:t>Ideally, the demographics of our survey respondents would perfectly reflect the demographic distribution of Medway. However, our survey demographics “skew” in several ways due to random nature of sampling and response: </a:t>
            </a:r>
          </a:p>
          <a:p>
            <a:pPr marL="342900" indent="-342900">
              <a:buFontTx/>
              <a:buChar char="-"/>
            </a:pPr>
            <a:r>
              <a:rPr lang="en-US" dirty="0">
                <a:solidFill>
                  <a:schemeClr val="tx1"/>
                </a:solidFill>
              </a:rPr>
              <a:t>Respondent Age Skews Older: </a:t>
            </a:r>
          </a:p>
          <a:p>
            <a:pPr marL="800100" lvl="1" indent="-342900">
              <a:buFontTx/>
              <a:buChar char="-"/>
            </a:pPr>
            <a:r>
              <a:rPr lang="en-US" sz="1400" dirty="0">
                <a:solidFill>
                  <a:schemeClr val="tx1"/>
                </a:solidFill>
              </a:rPr>
              <a:t>Only ~7% of survey respondents were &lt;35 years old</a:t>
            </a:r>
          </a:p>
          <a:p>
            <a:pPr marL="342900" indent="-342900">
              <a:buFontTx/>
              <a:buChar char="-"/>
            </a:pPr>
            <a:r>
              <a:rPr lang="en-US" dirty="0">
                <a:solidFill>
                  <a:schemeClr val="tx1"/>
                </a:solidFill>
              </a:rPr>
              <a:t>Respondent Gender Skews Slightly Female (maybe): </a:t>
            </a:r>
          </a:p>
          <a:p>
            <a:pPr marL="800100" lvl="1" indent="-342900">
              <a:buFontTx/>
              <a:buChar char="-"/>
            </a:pPr>
            <a:r>
              <a:rPr lang="en-US" sz="1400" dirty="0">
                <a:solidFill>
                  <a:schemeClr val="tx1"/>
                </a:solidFill>
              </a:rPr>
              <a:t>56% of survey respondents identified as female</a:t>
            </a:r>
          </a:p>
          <a:p>
            <a:pPr marL="800100" lvl="1" indent="-342900">
              <a:buFontTx/>
              <a:buChar char="-"/>
            </a:pPr>
            <a:r>
              <a:rPr lang="en-US" sz="1400" dirty="0">
                <a:solidFill>
                  <a:schemeClr val="tx1"/>
                </a:solidFill>
              </a:rPr>
              <a:t>34% identified as male</a:t>
            </a:r>
          </a:p>
          <a:p>
            <a:pPr marL="800100" lvl="1" indent="-342900">
              <a:buFontTx/>
              <a:buChar char="-"/>
            </a:pPr>
            <a:r>
              <a:rPr lang="en-US" sz="1400" dirty="0">
                <a:solidFill>
                  <a:schemeClr val="tx1"/>
                </a:solidFill>
              </a:rPr>
              <a:t>9% preferred not to answer</a:t>
            </a:r>
          </a:p>
          <a:p>
            <a:pPr marL="342900" indent="-342900">
              <a:buFontTx/>
              <a:buChar char="-"/>
            </a:pPr>
            <a:r>
              <a:rPr lang="en-US" dirty="0">
                <a:solidFill>
                  <a:schemeClr val="tx1"/>
                </a:solidFill>
              </a:rPr>
              <a:t>Respondent Race is :</a:t>
            </a:r>
          </a:p>
          <a:p>
            <a:pPr marL="800100" lvl="1" indent="-342900">
              <a:buFontTx/>
              <a:buChar char="-"/>
            </a:pPr>
            <a:r>
              <a:rPr lang="en-US" sz="1400" dirty="0">
                <a:solidFill>
                  <a:schemeClr val="tx1"/>
                </a:solidFill>
              </a:rPr>
              <a:t>84% of those that provided racial data identified as White</a:t>
            </a:r>
          </a:p>
          <a:p>
            <a:pPr marL="800100" lvl="1" indent="-342900">
              <a:buFontTx/>
              <a:buChar char="-"/>
            </a:pPr>
            <a:r>
              <a:rPr lang="en-US" sz="1400" dirty="0">
                <a:solidFill>
                  <a:schemeClr val="tx1"/>
                </a:solidFill>
              </a:rPr>
              <a:t>2020 Medway Master Plan data indicated that 88% of residents identify as White</a:t>
            </a:r>
            <a:endParaRPr lang="en-US" dirty="0">
              <a:solidFill>
                <a:schemeClr val="tx1"/>
              </a:solidFill>
            </a:endParaRPr>
          </a:p>
        </p:txBody>
      </p:sp>
    </p:spTree>
    <p:extLst>
      <p:ext uri="{BB962C8B-B14F-4D97-AF65-F5344CB8AC3E}">
        <p14:creationId xmlns:p14="http://schemas.microsoft.com/office/powerpoint/2010/main" val="260773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D2D5EB-03EB-144F-98A9-3EE5963A6385}"/>
              </a:ext>
            </a:extLst>
          </p:cNvPr>
          <p:cNvSpPr>
            <a:spLocks noGrp="1"/>
          </p:cNvSpPr>
          <p:nvPr>
            <p:ph type="title"/>
          </p:nvPr>
        </p:nvSpPr>
        <p:spPr>
          <a:xfrm>
            <a:off x="1139687" y="2974848"/>
            <a:ext cx="6843423" cy="1112656"/>
          </a:xfrm>
        </p:spPr>
        <p:txBody>
          <a:bodyPr vert="horz" lIns="91440" tIns="45720" rIns="91440" bIns="45720" rtlCol="0" anchor="b">
            <a:noAutofit/>
          </a:bodyPr>
          <a:lstStyle/>
          <a:p>
            <a:pPr algn="r"/>
            <a:r>
              <a:rPr lang="en-US" sz="6600" kern="1200" dirty="0">
                <a:solidFill>
                  <a:srgbClr val="FFFFFF"/>
                </a:solidFill>
                <a:latin typeface="+mn-lt"/>
                <a:ea typeface="+mj-ea"/>
                <a:cs typeface="+mj-cs"/>
              </a:rPr>
              <a:t>OUR FINDINGS &amp; COMMON THEMES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727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9"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Defining Diversity</a:t>
            </a:r>
          </a:p>
        </p:txBody>
      </p:sp>
      <p:sp>
        <p:nvSpPr>
          <p:cNvPr id="3" name="Content Placeholder 2">
            <a:extLst>
              <a:ext uri="{FF2B5EF4-FFF2-40B4-BE49-F238E27FC236}">
                <a16:creationId xmlns:a16="http://schemas.microsoft.com/office/drawing/2014/main" id="{57F5B9D4-A2F3-4643-87B1-9FF604B0CEB2}"/>
              </a:ext>
            </a:extLst>
          </p:cNvPr>
          <p:cNvSpPr>
            <a:spLocks noGrp="1"/>
          </p:cNvSpPr>
          <p:nvPr>
            <p:ph idx="1"/>
          </p:nvPr>
        </p:nvSpPr>
        <p:spPr>
          <a:xfrm>
            <a:off x="4123595" y="185996"/>
            <a:ext cx="7908401" cy="5746402"/>
          </a:xfrm>
        </p:spPr>
        <p:txBody>
          <a:bodyPr numCol="1" anchor="t">
            <a:normAutofit/>
          </a:bodyPr>
          <a:lstStyle/>
          <a:p>
            <a:pPr marL="0" marR="0" lvl="0" indent="0" algn="ctr">
              <a:lnSpc>
                <a:spcPct val="107000"/>
              </a:lnSpc>
              <a:spcBef>
                <a:spcPts val="0"/>
              </a:spcBef>
              <a:spcAft>
                <a:spcPts val="0"/>
              </a:spcAft>
              <a:buNone/>
            </a:pPr>
            <a:r>
              <a:rPr lang="en-US" b="1" u="sng" dirty="0">
                <a:effectLst/>
                <a:latin typeface="Calibri" panose="020F0502020204030204" pitchFamily="34" charset="0"/>
                <a:ea typeface="Calibri" panose="020F0502020204030204" pitchFamily="34" charset="0"/>
                <a:cs typeface="Times New Roman" panose="02020603050405020304" pitchFamily="18" charset="0"/>
              </a:rPr>
              <a:t>What Does Diversity Mean?</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848EFA8-FC39-8C42-BE73-24E4BA8F4F0C}"/>
              </a:ext>
            </a:extLst>
          </p:cNvPr>
          <p:cNvSpPr txBox="1"/>
          <p:nvPr/>
        </p:nvSpPr>
        <p:spPr>
          <a:xfrm>
            <a:off x="4367695" y="779900"/>
            <a:ext cx="7733955" cy="5847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alibri" panose="020F0502020204030204"/>
                <a:ea typeface="+mn-ea"/>
                <a:cs typeface="+mn-cs"/>
              </a:rPr>
              <a:t>Diversity</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 is a broad term that includes, but is not limited to, differences in:</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Mental Health</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Age</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Physical Ability</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Learning Ability</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Race/Ethnicity</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Accessibility Needs</a:t>
            </a:r>
          </a:p>
          <a:p>
            <a:pPr marL="1200150" marR="0" lvl="2"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Language</a:t>
            </a:r>
          </a:p>
          <a:p>
            <a:pPr marL="1200150" marR="0" lvl="2"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Transportation</a:t>
            </a:r>
          </a:p>
          <a:p>
            <a:pPr marL="1200150" marR="0" lvl="2"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Public Service Needs</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Gender/Identity</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Religion</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Socio-Economic Status</a:t>
            </a:r>
          </a:p>
          <a:p>
            <a:pPr marL="7429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Thought/Ideology/Politics</a:t>
            </a:r>
          </a:p>
          <a:p>
            <a:pPr marL="457200" marR="0" lvl="1" indent="0" algn="l" defTabSz="914400" rtl="0" eaLnBrk="1" fontAlgn="auto" latinLnBrk="0" hangingPunct="1">
              <a:lnSpc>
                <a:spcPct val="100000"/>
              </a:lnSpc>
              <a:spcBef>
                <a:spcPts val="0"/>
              </a:spcBef>
              <a:spcAft>
                <a:spcPts val="800"/>
              </a:spcAft>
              <a:buClrTx/>
              <a:buSzTx/>
              <a:buFontTx/>
              <a:buNone/>
              <a:tabLst/>
              <a:defRPr/>
            </a:pPr>
            <a:endParaRPr kumimoji="0" lang="en-US" sz="400" b="0" i="0" u="none" strike="noStrike" kern="1200" cap="none" spc="0" normalizeH="0" baseline="0" noProof="0" dirty="0">
              <a:ln>
                <a:noFill/>
              </a:ln>
              <a:solidFill>
                <a:srgbClr val="22222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222222"/>
                </a:solidFill>
                <a:effectLst/>
                <a:uLnTx/>
                <a:uFillTx/>
                <a:latin typeface="Calibri" panose="020F0502020204030204"/>
                <a:ea typeface="+mn-ea"/>
                <a:cs typeface="+mn-cs"/>
              </a:rPr>
              <a:t>Key Takeaway:  </a:t>
            </a:r>
            <a:r>
              <a:rPr kumimoji="0" lang="en-US" sz="1800" b="0" i="0" u="none" strike="noStrike" kern="1200" cap="none" spc="0" normalizeH="0" baseline="0" noProof="0" dirty="0">
                <a:ln>
                  <a:noFill/>
                </a:ln>
                <a:solidFill>
                  <a:srgbClr val="222222"/>
                </a:solidFill>
                <a:effectLst/>
                <a:uLnTx/>
                <a:uFillTx/>
                <a:latin typeface="Calibri" panose="020F0502020204030204"/>
                <a:ea typeface="+mn-ea"/>
                <a:cs typeface="+mn-cs"/>
              </a:rPr>
              <a:t>Diversity is about far more than race.</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452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23"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Core Themes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7695" y="203111"/>
            <a:ext cx="7499408" cy="563231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Lack of awareness of Medway’s diversity</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Town, schools, and police are committed to issues regarding diversity, equity, &amp; inclusion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Town has demonstrated willingness to make changes to support inclusivity</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Formation of IDEA Committee</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Inclusion of menorah &amp; kinara at Choate Park in December</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Banners in Thayer House during holiday season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Expectations and realities can differ for residents who are part of under-represented populations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Diversity, Equity, &amp; Inclusion are “hot button”, politically-charged issues, making it difficult to define, discuss, and reach consensus on them</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Current social media climate in town creates hesitancy to speak up</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Mental health issues are a growing concern among residents of all ages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Change is possible – will be incremental and require collective, collaborative effort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711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47"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Specific Areas of Focus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3681" y="586855"/>
            <a:ext cx="7499408" cy="550920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Housing</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Accessibility</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Language</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Transportation</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Public Services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Information Sharing</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Communication</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Education of Residents</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“Social Capital” Gap</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Specific Populations</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Police</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Under-represented Populations</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Schools</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Seniors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991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71"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Housing</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7695" y="499534"/>
            <a:ext cx="7495394" cy="61555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Affordability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Single-family homes make up the majority of housing stock in Medway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cannot afford to stay in their homes (age in place) but lack options for where to go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Limited stock of rental units currently, more under construction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Price for rentals is unaffordable for many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Mismatch between household size (majority one- or two-person households) and housing stock (majority 3+ bedroom single-family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Affordable Housing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Town has worked hard to meet state-mandated 10% threshold for affordable housing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Relatively few existing Medway residents qualify or appear interested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Affordable Housing in Medway may not be attractive to people who seek: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Public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Public transportation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Translation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Locally unavailable mental health resources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more culturally-diverse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006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95"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Housing</a:t>
            </a:r>
            <a:br>
              <a:rPr lang="en-US" sz="4000" dirty="0">
                <a:solidFill>
                  <a:srgbClr val="FFFFFF"/>
                </a:solidFill>
              </a:rPr>
            </a:br>
            <a:r>
              <a:rPr lang="en-US" sz="4000" dirty="0">
                <a:solidFill>
                  <a:srgbClr val="FFFFFF"/>
                </a:solidFill>
              </a:rPr>
              <a:t>(cont’d)</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3681" y="298568"/>
            <a:ext cx="7499408" cy="61555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Public Housing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Medway maintains four public housing facilities.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Lovering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Heights and Kenney Drive are Over-55 state-funded housing</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Aging complexes with poor funding, accessibility &amp; transportation</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elevators</a:t>
            </a:r>
          </a:p>
          <a:p>
            <a:pPr marL="16573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Limited access ramps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Mahan Circle is federally-funded Over-55 housing.</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Better funding, amenities and accessibility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Maple Lane is federally-funded family housing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Limited number of units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Limited accessibility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Federally-funded properties offer better quality than state-funded locations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Housing Authority Issues</a:t>
            </a:r>
          </a:p>
          <a:p>
            <a:pPr marL="7429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state 5% set-aside demographic mandate unworkable</a:t>
            </a:r>
          </a:p>
          <a:p>
            <a:pPr marL="7429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Lack of “minority” residents (as defined by state of MA DHCD) seeking housing in Medway</a:t>
            </a:r>
          </a:p>
          <a:p>
            <a:pPr marL="7429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Residents from other towns not seeking to relocate to Medway</a:t>
            </a:r>
          </a:p>
          <a:p>
            <a:pPr marL="12001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Older complexes</a:t>
            </a:r>
          </a:p>
          <a:p>
            <a:pPr marL="12001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Lack of services</a:t>
            </a:r>
          </a:p>
          <a:p>
            <a:pPr marL="12001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Lack of transportation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540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9"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466722" y="586855"/>
            <a:ext cx="3201366" cy="3387497"/>
          </a:xfrm>
        </p:spPr>
        <p:txBody>
          <a:bodyPr vert="horz" anchor="b">
            <a:normAutofit/>
          </a:bodyPr>
          <a:lstStyle/>
          <a:p>
            <a:pPr algn="r"/>
            <a:r>
              <a:rPr lang="en-US" sz="4000" dirty="0">
                <a:solidFill>
                  <a:srgbClr val="FFFFFF"/>
                </a:solidFill>
              </a:rPr>
              <a:t>Accessibility</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3681" y="10138"/>
            <a:ext cx="7499408" cy="66787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English as a Second L</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anguage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student population is rapidly increasing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Schools and Municipal buildings designed for English-speaking population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Lack of multilingual signage and services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Lack of translation services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Affects student, elderly, and immigrant residents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Documents and interpersonal communication affected</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Expensive solutions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Prevents full participation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Transportation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Limits students with unreliable transportation from participating in existing school programs, extracurricular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Limited elder transportation services are stressed by demand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Barrier to attracting new residents who rely on public transportation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Public Buildings &amp;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Limited accessibility for persons with physical impairments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is a lack of centralized resource and service delivery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Social workers located at Housing Authority and Senior Center – no resources for general resident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place for new residents to go when they arrive in Medway for direction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Often schools are the first interaction new families have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Schools not equipped to meet broad range of needs being presented</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785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43"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Information Sharing</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3681" y="499534"/>
            <a:ext cx="7499408" cy="58785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Communication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residents do not feel informed about important happenings in town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Expand resources like business directory, centralized town calendar with events (not just board/committee meetings), more recorded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Medway-specific Facebook pages have created division among residents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Lack of a platform for discussing DEI issues productively/respectfully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Education of Residents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residents do not know how small towns in MA work / municipal regs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Residents want to know how to become involved, what decisions they can impact, ways to elevate their ideas/concerns/questions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Lack of awareness of municipal/school hiring practices and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“Social Capital” Gap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Long-time residents of Medway know who to contact with issues and how to get things done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Newer residents lack this knowledge, and there is currently no resource to help residents acquire it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Creates an inequity amongst residents based on who knows what/whom</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920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67"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Medway Police Department</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29229" y="67456"/>
            <a:ext cx="7499408" cy="726352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Medway Police Department has steadily diversified in recent years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Diversity efforts are dependent on meeting archaic civil service hiring requirements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Must hire from resident preferred list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Very little diversity availability</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Outstanding candidates excluded by residency and test scores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Civil Service currently under review by state commission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 by 30 program</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National Program 30% of sworn officers be women by 2030</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Medway not in position to meet this goal by 2030</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2040 is more likely due to the relative youth of Medway’s force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Currently 12% of Medway’s officers are women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School Resource Officer (SRO) program meets state regulations related to training, arrests, program requirements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National concerns related to juvenile arrests by SROs addressed by Massachusetts law change during 2017.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Currently have a clinician (shared with Franklin), 3 years in and expecting to receive another.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Clinician is 100% grant funded by Dept. of Mental Health.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Second clinician will be split funded with Franklin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have 14 officers with Crisis Intervention Training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20-25% is recommended; Medway is currently 56% and continuing to train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MPD transparently shares data and statistics through annual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271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91"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Under-Represented Populations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81081" y="499534"/>
            <a:ext cx="7482008" cy="60324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BIPOC</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 and LGBTQ+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BIPOC and LGBTQ+ residents are underrepresented in the population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Some struggle to find commonality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Lack of adult role models and mentors for youth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May not be understood by long term residents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Challenges exist in attracting / retaining BIPOC and LGBTQ+ town and school employees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Schools seeing incidents targeted against students of color. Students in the LGBTQ+ community, and other minority populations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These incidents can have a ripple effect throughout the community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Lack of opportunity for transparency can be misunderstood and lead to resentment or feelings of isolation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Mental Health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Significant rise in mental health issues among residents in recent years, especially during the pandemic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Growing concern about lack of resources to support residents’ mental health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Mental health issues can affect anyone at anytime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Can have detrimental impact on individuals, families, and the community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Resources targeted at specific population groups is desired</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Youth/Students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Seniors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Underprivileged</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Veterans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66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FEB5E9F-7D4D-4DD6-B335-D208EC35F7E9}"/>
              </a:ext>
            </a:extLst>
          </p:cNvPr>
          <p:cNvGraphicFramePr>
            <a:graphicFrameLocks noChangeAspect="1"/>
          </p:cNvGraphicFramePr>
          <p:nvPr>
            <p:custDataLst>
              <p:tags r:id="rId2"/>
            </p:custDataLst>
            <p:extLst>
              <p:ext uri="{D42A27DB-BD31-4B8C-83A1-F6EECF244321}">
                <p14:modId xmlns:p14="http://schemas.microsoft.com/office/powerpoint/2010/main" val="592490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3" name="think-cell Slide" r:id="rId4" imgW="305" imgH="312" progId="TCLayout.ActiveDocument.1">
                  <p:embed/>
                </p:oleObj>
              </mc:Choice>
              <mc:Fallback>
                <p:oleObj name="think-cell Slide" r:id="rId4" imgW="305" imgH="31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887578-1CC1-4B42-A331-79BD8E076418}"/>
              </a:ext>
            </a:extLst>
          </p:cNvPr>
          <p:cNvSpPr>
            <a:spLocks noGrp="1"/>
          </p:cNvSpPr>
          <p:nvPr>
            <p:ph type="title"/>
          </p:nvPr>
        </p:nvSpPr>
        <p:spPr>
          <a:xfrm>
            <a:off x="838200" y="176212"/>
            <a:ext cx="10515600" cy="1325563"/>
          </a:xfrm>
        </p:spPr>
        <p:txBody>
          <a:bodyPr vert="horz"/>
          <a:lstStyle/>
          <a:p>
            <a:r>
              <a:rPr lang="en-US" b="1" dirty="0"/>
              <a:t>A few analysis / market research terms</a:t>
            </a:r>
          </a:p>
        </p:txBody>
      </p:sp>
      <p:sp>
        <p:nvSpPr>
          <p:cNvPr id="3" name="Content Placeholder 2">
            <a:extLst>
              <a:ext uri="{FF2B5EF4-FFF2-40B4-BE49-F238E27FC236}">
                <a16:creationId xmlns:a16="http://schemas.microsoft.com/office/drawing/2014/main" id="{6603BBE9-E7A0-4FD9-8F81-C62AA7D65591}"/>
              </a:ext>
            </a:extLst>
          </p:cNvPr>
          <p:cNvSpPr>
            <a:spLocks noGrp="1"/>
          </p:cNvSpPr>
          <p:nvPr>
            <p:ph idx="1"/>
          </p:nvPr>
        </p:nvSpPr>
        <p:spPr>
          <a:xfrm>
            <a:off x="838200" y="1501775"/>
            <a:ext cx="11020425" cy="3460750"/>
          </a:xfrm>
        </p:spPr>
        <p:txBody>
          <a:bodyPr>
            <a:normAutofit/>
          </a:bodyPr>
          <a:lstStyle/>
          <a:p>
            <a:pPr marL="0" indent="0">
              <a:buNone/>
            </a:pPr>
            <a:r>
              <a:rPr lang="en-US" sz="1600" b="1" u="sng" dirty="0"/>
              <a:t>Term:</a:t>
            </a:r>
            <a:r>
              <a:rPr lang="en-US" sz="1600" b="1" dirty="0"/>
              <a:t> “Statistically Significant” </a:t>
            </a:r>
            <a:r>
              <a:rPr lang="en-US" sz="1600" dirty="0"/>
              <a:t>(at 95% Confidence Interval)</a:t>
            </a:r>
          </a:p>
          <a:p>
            <a:pPr marL="0" indent="0">
              <a:buNone/>
            </a:pPr>
            <a:r>
              <a:rPr lang="en-US" sz="1600" b="1" u="sng" dirty="0"/>
              <a:t>Explanation</a:t>
            </a:r>
            <a:r>
              <a:rPr lang="en-US" sz="1600" dirty="0"/>
              <a:t>: If there is no difference between two numbers (e.g., avg scores between men and women), then we would expect to see these results less than 5% of the time</a:t>
            </a:r>
          </a:p>
          <a:p>
            <a:pPr marL="0" indent="0">
              <a:buNone/>
            </a:pPr>
            <a:endParaRPr lang="en-US" sz="1600" dirty="0"/>
          </a:p>
          <a:p>
            <a:pPr marL="0" indent="0">
              <a:buNone/>
            </a:pPr>
            <a:r>
              <a:rPr lang="en-US" sz="1600" b="1" dirty="0"/>
              <a:t>Term: “Directional”</a:t>
            </a:r>
          </a:p>
          <a:p>
            <a:pPr marL="0" indent="0">
              <a:buNone/>
            </a:pPr>
            <a:r>
              <a:rPr lang="en-US" sz="1600" b="1" dirty="0"/>
              <a:t>Explanation:</a:t>
            </a:r>
            <a:r>
              <a:rPr lang="en-US" sz="1600" dirty="0"/>
              <a:t> Results are not statistically significant at 95% confidence level, but might significant if we expanded the sample or lowered our confidence interval requirements</a:t>
            </a:r>
          </a:p>
          <a:p>
            <a:pPr marL="0" indent="0">
              <a:buNone/>
            </a:pPr>
            <a:endParaRPr lang="en-US" sz="1600" dirty="0"/>
          </a:p>
          <a:p>
            <a:pPr marL="0" indent="0">
              <a:buNone/>
            </a:pPr>
            <a:r>
              <a:rPr lang="en-US" sz="1600" b="1" dirty="0"/>
              <a:t>Term: </a:t>
            </a:r>
            <a:r>
              <a:rPr lang="en-US" sz="1600" dirty="0"/>
              <a:t>“Top-2 Box Score” or “Bottom-2 Box Score”</a:t>
            </a:r>
          </a:p>
          <a:p>
            <a:pPr marL="0" indent="0">
              <a:buNone/>
            </a:pPr>
            <a:r>
              <a:rPr lang="en-US" sz="1600" b="1" dirty="0"/>
              <a:t>Explanation: </a:t>
            </a:r>
            <a:r>
              <a:rPr lang="en-US" sz="1600" dirty="0"/>
              <a:t>Percentage of Survey Respondents who answers 6 or 7 (for Top-2 Box) or 1 or 2 (for Bottom 2-Box</a:t>
            </a:r>
          </a:p>
        </p:txBody>
      </p:sp>
      <p:graphicFrame>
        <p:nvGraphicFramePr>
          <p:cNvPr id="8" name="Table 8">
            <a:extLst>
              <a:ext uri="{FF2B5EF4-FFF2-40B4-BE49-F238E27FC236}">
                <a16:creationId xmlns:a16="http://schemas.microsoft.com/office/drawing/2014/main" id="{138C315C-8EE2-4D76-AA2B-18FA4FFC2644}"/>
              </a:ext>
            </a:extLst>
          </p:cNvPr>
          <p:cNvGraphicFramePr>
            <a:graphicFrameLocks noGrp="1"/>
          </p:cNvGraphicFramePr>
          <p:nvPr>
            <p:extLst>
              <p:ext uri="{D42A27DB-BD31-4B8C-83A1-F6EECF244321}">
                <p14:modId xmlns:p14="http://schemas.microsoft.com/office/powerpoint/2010/main" val="288740682"/>
              </p:ext>
            </p:extLst>
          </p:nvPr>
        </p:nvGraphicFramePr>
        <p:xfrm>
          <a:off x="1679574" y="5751195"/>
          <a:ext cx="8128001" cy="74168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84929755"/>
                    </a:ext>
                  </a:extLst>
                </a:gridCol>
                <a:gridCol w="1161143">
                  <a:extLst>
                    <a:ext uri="{9D8B030D-6E8A-4147-A177-3AD203B41FA5}">
                      <a16:colId xmlns:a16="http://schemas.microsoft.com/office/drawing/2014/main" val="2870979366"/>
                    </a:ext>
                  </a:extLst>
                </a:gridCol>
                <a:gridCol w="1161143">
                  <a:extLst>
                    <a:ext uri="{9D8B030D-6E8A-4147-A177-3AD203B41FA5}">
                      <a16:colId xmlns:a16="http://schemas.microsoft.com/office/drawing/2014/main" val="819955718"/>
                    </a:ext>
                  </a:extLst>
                </a:gridCol>
                <a:gridCol w="1161143">
                  <a:extLst>
                    <a:ext uri="{9D8B030D-6E8A-4147-A177-3AD203B41FA5}">
                      <a16:colId xmlns:a16="http://schemas.microsoft.com/office/drawing/2014/main" val="1202884906"/>
                    </a:ext>
                  </a:extLst>
                </a:gridCol>
                <a:gridCol w="1161143">
                  <a:extLst>
                    <a:ext uri="{9D8B030D-6E8A-4147-A177-3AD203B41FA5}">
                      <a16:colId xmlns:a16="http://schemas.microsoft.com/office/drawing/2014/main" val="421499777"/>
                    </a:ext>
                  </a:extLst>
                </a:gridCol>
                <a:gridCol w="1161143">
                  <a:extLst>
                    <a:ext uri="{9D8B030D-6E8A-4147-A177-3AD203B41FA5}">
                      <a16:colId xmlns:a16="http://schemas.microsoft.com/office/drawing/2014/main" val="3306344633"/>
                    </a:ext>
                  </a:extLst>
                </a:gridCol>
                <a:gridCol w="1161143">
                  <a:extLst>
                    <a:ext uri="{9D8B030D-6E8A-4147-A177-3AD203B41FA5}">
                      <a16:colId xmlns:a16="http://schemas.microsoft.com/office/drawing/2014/main" val="170874298"/>
                    </a:ext>
                  </a:extLst>
                </a:gridCol>
              </a:tblGrid>
              <a:tr h="370840">
                <a:tc>
                  <a:txBody>
                    <a:bodyPr/>
                    <a:lstStyle/>
                    <a:p>
                      <a:pPr algn="ctr"/>
                      <a:r>
                        <a:rPr lang="en-US" dirty="0">
                          <a:solidFill>
                            <a:schemeClr val="tx1"/>
                          </a:solidFill>
                        </a:rPr>
                        <a:t>1</a:t>
                      </a:r>
                    </a:p>
                  </a:txBody>
                  <a:tcPr>
                    <a:solidFill>
                      <a:srgbClr val="FFD1D1"/>
                    </a:solidFill>
                  </a:tcPr>
                </a:tc>
                <a:tc>
                  <a:txBody>
                    <a:bodyPr/>
                    <a:lstStyle/>
                    <a:p>
                      <a:pPr algn="ctr"/>
                      <a:r>
                        <a:rPr lang="en-US" dirty="0">
                          <a:solidFill>
                            <a:schemeClr val="tx1"/>
                          </a:solidFill>
                        </a:rPr>
                        <a:t>2</a:t>
                      </a:r>
                    </a:p>
                  </a:txBody>
                  <a:tcPr>
                    <a:solidFill>
                      <a:srgbClr val="FFD1D1"/>
                    </a:solidFill>
                  </a:tcPr>
                </a:tc>
                <a:tc>
                  <a:txBody>
                    <a:bodyPr/>
                    <a:lstStyle/>
                    <a:p>
                      <a:pPr algn="ctr"/>
                      <a:r>
                        <a:rPr lang="en-US" dirty="0">
                          <a:solidFill>
                            <a:schemeClr val="tx1"/>
                          </a:solidFill>
                        </a:rPr>
                        <a:t>3</a:t>
                      </a:r>
                    </a:p>
                  </a:txBody>
                  <a:tcPr/>
                </a:tc>
                <a:tc>
                  <a:txBody>
                    <a:bodyPr/>
                    <a:lstStyle/>
                    <a:p>
                      <a:pPr algn="ctr"/>
                      <a:r>
                        <a:rPr lang="en-US" dirty="0">
                          <a:solidFill>
                            <a:schemeClr val="tx1"/>
                          </a:solidFill>
                        </a:rPr>
                        <a:t>4</a:t>
                      </a:r>
                    </a:p>
                  </a:txBody>
                  <a:tcPr/>
                </a:tc>
                <a:tc>
                  <a:txBody>
                    <a:bodyPr/>
                    <a:lstStyle/>
                    <a:p>
                      <a:pPr algn="ctr"/>
                      <a:r>
                        <a:rPr lang="en-US" dirty="0">
                          <a:solidFill>
                            <a:schemeClr val="tx1"/>
                          </a:solidFill>
                        </a:rPr>
                        <a:t>5</a:t>
                      </a:r>
                    </a:p>
                  </a:txBody>
                  <a:tcPr/>
                </a:tc>
                <a:tc>
                  <a:txBody>
                    <a:bodyPr/>
                    <a:lstStyle/>
                    <a:p>
                      <a:pPr algn="ctr"/>
                      <a:r>
                        <a:rPr lang="en-US" dirty="0">
                          <a:solidFill>
                            <a:schemeClr val="tx1"/>
                          </a:solidFill>
                        </a:rPr>
                        <a:t>6</a:t>
                      </a:r>
                    </a:p>
                  </a:txBody>
                  <a:tcPr>
                    <a:solidFill>
                      <a:schemeClr val="accent6">
                        <a:lumMod val="60000"/>
                        <a:lumOff val="40000"/>
                      </a:schemeClr>
                    </a:solidFill>
                  </a:tcPr>
                </a:tc>
                <a:tc>
                  <a:txBody>
                    <a:bodyPr/>
                    <a:lstStyle/>
                    <a:p>
                      <a:pPr algn="ctr"/>
                      <a:r>
                        <a:rPr lang="en-US" dirty="0">
                          <a:solidFill>
                            <a:schemeClr val="tx1"/>
                          </a:solidFill>
                        </a:rPr>
                        <a:t>7</a:t>
                      </a:r>
                    </a:p>
                  </a:txBody>
                  <a:tcPr>
                    <a:solidFill>
                      <a:schemeClr val="accent6">
                        <a:lumMod val="60000"/>
                        <a:lumOff val="40000"/>
                      </a:schemeClr>
                    </a:solidFill>
                  </a:tcPr>
                </a:tc>
                <a:extLst>
                  <a:ext uri="{0D108BD9-81ED-4DB2-BD59-A6C34878D82A}">
                    <a16:rowId xmlns:a16="http://schemas.microsoft.com/office/drawing/2014/main" val="481651758"/>
                  </a:ext>
                </a:extLst>
              </a:tr>
              <a:tr h="370840">
                <a:tc>
                  <a:txBody>
                    <a:bodyPr/>
                    <a:lstStyle/>
                    <a:p>
                      <a:pPr algn="ctr"/>
                      <a:r>
                        <a:rPr lang="en-US" dirty="0">
                          <a:sym typeface="Wingdings" panose="05000000000000000000" pitchFamily="2"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291954116"/>
                  </a:ext>
                </a:extLst>
              </a:tr>
            </a:tbl>
          </a:graphicData>
        </a:graphic>
      </p:graphicFrame>
      <p:sp>
        <p:nvSpPr>
          <p:cNvPr id="10" name="Left Brace 9">
            <a:extLst>
              <a:ext uri="{FF2B5EF4-FFF2-40B4-BE49-F238E27FC236}">
                <a16:creationId xmlns:a16="http://schemas.microsoft.com/office/drawing/2014/main" id="{5AF20225-C6EE-485E-8178-7D50569B20F0}"/>
              </a:ext>
            </a:extLst>
          </p:cNvPr>
          <p:cNvSpPr/>
          <p:nvPr/>
        </p:nvSpPr>
        <p:spPr>
          <a:xfrm rot="5400000">
            <a:off x="2555874" y="4297362"/>
            <a:ext cx="495300" cy="22479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B855273F-4B3E-4533-AF45-E2513BEFBC9F}"/>
              </a:ext>
            </a:extLst>
          </p:cNvPr>
          <p:cNvSpPr txBox="1"/>
          <p:nvPr/>
        </p:nvSpPr>
        <p:spPr>
          <a:xfrm>
            <a:off x="2219325" y="4901992"/>
            <a:ext cx="1329916" cy="338554"/>
          </a:xfrm>
          <a:prstGeom prst="rect">
            <a:avLst/>
          </a:prstGeom>
          <a:noFill/>
        </p:spPr>
        <p:txBody>
          <a:bodyPr wrap="none" rtlCol="0">
            <a:spAutoFit/>
          </a:bodyPr>
          <a:lstStyle/>
          <a:p>
            <a:r>
              <a:rPr lang="en-US" sz="1600" dirty="0"/>
              <a:t>Bottom-2 Box</a:t>
            </a:r>
          </a:p>
        </p:txBody>
      </p:sp>
      <p:sp>
        <p:nvSpPr>
          <p:cNvPr id="13" name="Left Brace 12">
            <a:extLst>
              <a:ext uri="{FF2B5EF4-FFF2-40B4-BE49-F238E27FC236}">
                <a16:creationId xmlns:a16="http://schemas.microsoft.com/office/drawing/2014/main" id="{03B8B410-6E76-4C96-8186-0B114E8BE023}"/>
              </a:ext>
            </a:extLst>
          </p:cNvPr>
          <p:cNvSpPr/>
          <p:nvPr/>
        </p:nvSpPr>
        <p:spPr>
          <a:xfrm rot="5400000">
            <a:off x="8314352" y="4297362"/>
            <a:ext cx="495300" cy="22479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B575E8B1-0082-48A4-9ABA-E7B4A1152D56}"/>
              </a:ext>
            </a:extLst>
          </p:cNvPr>
          <p:cNvSpPr txBox="1"/>
          <p:nvPr/>
        </p:nvSpPr>
        <p:spPr>
          <a:xfrm>
            <a:off x="8061608" y="4901992"/>
            <a:ext cx="1000787" cy="338554"/>
          </a:xfrm>
          <a:prstGeom prst="rect">
            <a:avLst/>
          </a:prstGeom>
          <a:noFill/>
        </p:spPr>
        <p:txBody>
          <a:bodyPr wrap="none" rtlCol="0">
            <a:spAutoFit/>
          </a:bodyPr>
          <a:lstStyle/>
          <a:p>
            <a:r>
              <a:rPr lang="en-US" sz="1600" dirty="0"/>
              <a:t>Top-2 Box</a:t>
            </a:r>
          </a:p>
        </p:txBody>
      </p:sp>
    </p:spTree>
    <p:extLst>
      <p:ext uri="{BB962C8B-B14F-4D97-AF65-F5344CB8AC3E}">
        <p14:creationId xmlns:p14="http://schemas.microsoft.com/office/powerpoint/2010/main" val="1615869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15"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Medway Public Schools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81081" y="511388"/>
            <a:ext cx="7651820" cy="584775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Schools are seeing an increasingly diverse student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Excellent a</a:t>
            </a:r>
            <a:r>
              <a:rPr kumimoji="0" lang="en-US" sz="1700" b="0" i="0" u="none" strike="noStrike" kern="1200" cap="none" spc="0" normalizeH="0" baseline="0" noProof="0" dirty="0" err="1">
                <a:ln>
                  <a:noFill/>
                </a:ln>
                <a:solidFill>
                  <a:prstClr val="black"/>
                </a:solidFill>
                <a:effectLst/>
                <a:uLnTx/>
                <a:uFillTx/>
                <a:latin typeface="Calibri" panose="020F0502020204030204"/>
                <a:ea typeface="+mn-ea"/>
                <a:cs typeface="+mn-cs"/>
              </a:rPr>
              <a:t>fter</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700" b="0" i="0" u="none" strike="noStrike" kern="1200" cap="none" spc="0" normalizeH="0" baseline="0" noProof="0" dirty="0" err="1">
                <a:ln>
                  <a:noFill/>
                </a:ln>
                <a:solidFill>
                  <a:prstClr val="black"/>
                </a:solidFill>
                <a:effectLst/>
                <a:uLnTx/>
                <a:uFillTx/>
                <a:latin typeface="Calibri" panose="020F0502020204030204"/>
                <a:ea typeface="+mn-ea"/>
                <a:cs typeface="+mn-cs"/>
              </a:rPr>
              <a:t>chool</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sports and program availability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Invested and caring teachers and staff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Schools supportive of differing cultures, races, genders, sexuality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More opportunity to expand learning opportunities exists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Broader educational materials than in the past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Excellent counselors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Adults work hard to make students feel comfortable</a:t>
            </a:r>
            <a:endParaRPr kumimoji="0" lang="en-US" sz="17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Surveys are common tools which sometimes fail to gain sought-after participation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Students below high school level are less exposed to diverse materials, support, and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Bullying between students in Middle School grades is an ongoing issue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Acceptance of differences among students is not universal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Special Needs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Sexuality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Gender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Race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Culture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Difficulty attracting and retaining diverse teachers and staff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Difficulty identifying needs of specific families and individuals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Difficulty sharing resources with other districts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Lack of longevity of successful efforts due to ever-changing school population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5151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9"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Seniors</a:t>
            </a:r>
          </a:p>
        </p:txBody>
      </p:sp>
      <p:sp>
        <p:nvSpPr>
          <p:cNvPr id="3" name="TextBox 2">
            <a:extLst>
              <a:ext uri="{FF2B5EF4-FFF2-40B4-BE49-F238E27FC236}">
                <a16:creationId xmlns:a16="http://schemas.microsoft.com/office/drawing/2014/main" id="{E9A3DBAB-05CC-4138-A8DA-7E8344BB3B59}"/>
              </a:ext>
            </a:extLst>
          </p:cNvPr>
          <p:cNvSpPr txBox="1"/>
          <p:nvPr/>
        </p:nvSpPr>
        <p:spPr>
          <a:xfrm>
            <a:off x="4329229" y="688310"/>
            <a:ext cx="7308566"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Seniors being priced out of Medway, many unable to live independently – can’t afford housing, prescriptions, medical care, food, utilities, etc. – but do not have options for somewhere else to go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Lack of smaller, more affordable housing options to meet their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Times New Roman" panose="02020603050405020304" pitchFamily="18" charset="0"/>
              </a:rPr>
              <a:t>Role of Senior Center has changed dramatically over recent years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Times New Roman" panose="02020603050405020304" pitchFamily="18" charset="0"/>
              </a:rPr>
              <a:t>Used to be a place for connection, socialization, classes, lunches, and similar programming.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Times New Roman" panose="02020603050405020304" pitchFamily="18" charset="0"/>
              </a:rPr>
              <a:t>Now at least 70% of what Senior Center does is “putting out fires”, intervention, and providing human services resources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Times New Roman" panose="02020603050405020304" pitchFamily="18" charset="0"/>
              </a:rPr>
              <a:t>Applications for SNAP benefits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Times New Roman" panose="02020603050405020304" pitchFamily="18" charset="0"/>
              </a:rPr>
              <a:t>Fuel assistance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Times New Roman" panose="02020603050405020304" pitchFamily="18" charset="0"/>
              </a:rPr>
              <a:t>Mass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Times New Roman" panose="02020603050405020304" pitchFamily="18" charset="0"/>
              </a:rPr>
              <a:t>Seniors being dropped off at Senior Center need more care/services than Senior Center can provide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seniors lack access to/understanding of technology, risk falling victim to online scams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Particularly impacted by transportation issues – increasing medical appointments at farther distances, Town unable to provide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484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63"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5"/>
            <a:ext cx="3511898" cy="3387497"/>
          </a:xfrm>
        </p:spPr>
        <p:txBody>
          <a:bodyPr vert="horz" anchor="b">
            <a:normAutofit/>
          </a:bodyPr>
          <a:lstStyle/>
          <a:p>
            <a:pPr algn="r"/>
            <a:r>
              <a:rPr lang="en-US" sz="4000" dirty="0">
                <a:solidFill>
                  <a:srgbClr val="FFFFFF"/>
                </a:solidFill>
              </a:rPr>
              <a:t>Summary of Key Takeaways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363681" y="87551"/>
            <a:ext cx="7499408" cy="704808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Medway has become increasingly diverse in the last 20 years, but there remains a general lack of awareness about how the town has changed.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Town, Schools, and Police have started providing resources to support changing needs of residents, and more needs to be done.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Specific areas of concern fall under the categories of: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Housing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Accessibility</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Language/Translation Services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Transportation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Public Services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Information Sharing</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Education of Residents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“Social Capital” Gap</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Current climate is highly politicized, making discussion of these issues more challenging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is a need for resources to help those in the majority consider the needs of those in the m</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inority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Equity &amp; Inclusion = Access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do we ensure we continually consider the needs of others for access to all Medway has to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614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87"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6"/>
            <a:ext cx="3511898" cy="2980310"/>
          </a:xfrm>
        </p:spPr>
        <p:txBody>
          <a:bodyPr vert="horz" anchor="b">
            <a:normAutofit/>
          </a:bodyPr>
          <a:lstStyle/>
          <a:p>
            <a:pPr algn="r"/>
            <a:r>
              <a:rPr lang="en-US" sz="4000" dirty="0">
                <a:solidFill>
                  <a:srgbClr val="FFFFFF"/>
                </a:solidFill>
              </a:rPr>
              <a:t>Next Steps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401797" y="2879202"/>
            <a:ext cx="7499408"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IDEA Committee has created a survey for anyone who lives or works in Medway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Survey Link: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Survey will be open until Tuesday, May 31,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Approximately 7-10 minutes to complete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Opportunity to answer the same question asked in all focus groups: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are the greatest opportunities and challenges as it relates to diversity, equity, and inclusion in Medway?</a:t>
            </a:r>
          </a:p>
        </p:txBody>
      </p:sp>
      <p:pic>
        <p:nvPicPr>
          <p:cNvPr id="7" name="Picture 6">
            <a:extLst>
              <a:ext uri="{FF2B5EF4-FFF2-40B4-BE49-F238E27FC236}">
                <a16:creationId xmlns:a16="http://schemas.microsoft.com/office/drawing/2014/main" id="{1BF15C37-37A0-4E8E-8E28-8C45DDC8304F}"/>
              </a:ext>
            </a:extLst>
          </p:cNvPr>
          <p:cNvPicPr>
            <a:picLocks noChangeAspect="1"/>
          </p:cNvPicPr>
          <p:nvPr/>
        </p:nvPicPr>
        <p:blipFill>
          <a:blip r:embed="rId7"/>
          <a:stretch>
            <a:fillRect/>
          </a:stretch>
        </p:blipFill>
        <p:spPr>
          <a:xfrm>
            <a:off x="5493884" y="450688"/>
            <a:ext cx="5315234" cy="1915699"/>
          </a:xfrm>
          <a:prstGeom prst="rect">
            <a:avLst/>
          </a:prstGeom>
        </p:spPr>
      </p:pic>
    </p:spTree>
    <p:extLst>
      <p:ext uri="{BB962C8B-B14F-4D97-AF65-F5344CB8AC3E}">
        <p14:creationId xmlns:p14="http://schemas.microsoft.com/office/powerpoint/2010/main" val="2973125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311240-DF1B-45FD-8619-CBC3CFDDE82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11" name="think-cell Slide" r:id="rId5" imgW="384" imgH="384" progId="TCLayout.ActiveDocument.1">
                  <p:embed/>
                </p:oleObj>
              </mc:Choice>
              <mc:Fallback>
                <p:oleObj name="think-cell Slide" r:id="rId5" imgW="384" imgH="384" progId="TCLayout.ActiveDocument.1">
                  <p:embed/>
                  <p:pic>
                    <p:nvPicPr>
                      <p:cNvPr id="4" name="Object 3" hidden="1">
                        <a:extLst>
                          <a:ext uri="{FF2B5EF4-FFF2-40B4-BE49-F238E27FC236}">
                            <a16:creationId xmlns:a16="http://schemas.microsoft.com/office/drawing/2014/main" id="{0C311240-DF1B-45FD-8619-CBC3CFDDE8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03E643-A306-4386-A3CF-9970601F4753}"/>
              </a:ext>
            </a:extLst>
          </p:cNvPr>
          <p:cNvSpPr>
            <a:spLocks noGrp="1"/>
          </p:cNvSpPr>
          <p:nvPr>
            <p:ph type="title"/>
          </p:nvPr>
        </p:nvSpPr>
        <p:spPr>
          <a:xfrm>
            <a:off x="291403" y="586856"/>
            <a:ext cx="3511898" cy="2980310"/>
          </a:xfrm>
        </p:spPr>
        <p:txBody>
          <a:bodyPr vert="horz" anchor="b">
            <a:normAutofit/>
          </a:bodyPr>
          <a:lstStyle/>
          <a:p>
            <a:pPr algn="r"/>
            <a:r>
              <a:rPr lang="en-US" sz="4000" dirty="0">
                <a:solidFill>
                  <a:srgbClr val="FFFFFF"/>
                </a:solidFill>
              </a:rPr>
              <a:t>Questions?</a:t>
            </a:r>
          </a:p>
        </p:txBody>
      </p:sp>
      <p:sp>
        <p:nvSpPr>
          <p:cNvPr id="17" name="TextBox 16">
            <a:extLst>
              <a:ext uri="{FF2B5EF4-FFF2-40B4-BE49-F238E27FC236}">
                <a16:creationId xmlns:a16="http://schemas.microsoft.com/office/drawing/2014/main" id="{80DAEB1B-417A-4C1F-8010-9D76A4FF0E1B}"/>
              </a:ext>
            </a:extLst>
          </p:cNvPr>
          <p:cNvSpPr txBox="1"/>
          <p:nvPr/>
        </p:nvSpPr>
        <p:spPr>
          <a:xfrm>
            <a:off x="4401797" y="2879202"/>
            <a:ext cx="7499408" cy="4001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FE8883A-6953-4143-8732-D1081ED68476}"/>
              </a:ext>
            </a:extLst>
          </p:cNvPr>
          <p:cNvPicPr>
            <a:picLocks noChangeAspect="1"/>
          </p:cNvPicPr>
          <p:nvPr/>
        </p:nvPicPr>
        <p:blipFill>
          <a:blip r:embed="rId7"/>
          <a:stretch>
            <a:fillRect/>
          </a:stretch>
        </p:blipFill>
        <p:spPr>
          <a:xfrm>
            <a:off x="4715905" y="1480352"/>
            <a:ext cx="6706258" cy="3391185"/>
          </a:xfrm>
          <a:prstGeom prst="rect">
            <a:avLst/>
          </a:prstGeom>
        </p:spPr>
      </p:pic>
    </p:spTree>
    <p:extLst>
      <p:ext uri="{BB962C8B-B14F-4D97-AF65-F5344CB8AC3E}">
        <p14:creationId xmlns:p14="http://schemas.microsoft.com/office/powerpoint/2010/main" val="53722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3931713F-486A-462B-8ECA-A89F35435BA4}"/>
              </a:ext>
            </a:extLst>
          </p:cNvPr>
          <p:cNvGraphicFramePr>
            <a:graphicFrameLocks noChangeAspect="1"/>
          </p:cNvGraphicFramePr>
          <p:nvPr>
            <p:custDataLst>
              <p:tags r:id="rId2"/>
            </p:custDataLst>
            <p:extLst>
              <p:ext uri="{D42A27DB-BD31-4B8C-83A1-F6EECF244321}">
                <p14:modId xmlns:p14="http://schemas.microsoft.com/office/powerpoint/2010/main" val="321119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7" name="think-cell Slide" r:id="rId4" imgW="305" imgH="312" progId="TCLayout.ActiveDocument.1">
                  <p:embed/>
                </p:oleObj>
              </mc:Choice>
              <mc:Fallback>
                <p:oleObj name="think-cell Slide" r:id="rId4" imgW="305" imgH="31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Arrow: Down 3">
            <a:extLst>
              <a:ext uri="{FF2B5EF4-FFF2-40B4-BE49-F238E27FC236}">
                <a16:creationId xmlns:a16="http://schemas.microsoft.com/office/drawing/2014/main" id="{50A55399-72E4-4149-AD20-507CD74652AC}"/>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EF5877-F377-4095-8048-3897584A370E}"/>
              </a:ext>
            </a:extLst>
          </p:cNvPr>
          <p:cNvSpPr/>
          <p:nvPr/>
        </p:nvSpPr>
        <p:spPr>
          <a:xfrm>
            <a:off x="184754" y="85435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Recommendations / Opinions</a:t>
            </a:r>
          </a:p>
        </p:txBody>
      </p:sp>
      <p:sp>
        <p:nvSpPr>
          <p:cNvPr id="6" name="Rectangle 5">
            <a:extLst>
              <a:ext uri="{FF2B5EF4-FFF2-40B4-BE49-F238E27FC236}">
                <a16:creationId xmlns:a16="http://schemas.microsoft.com/office/drawing/2014/main" id="{D77564A4-10B9-40C0-A9F9-7FDB40CBEF2B}"/>
              </a:ext>
            </a:extLst>
          </p:cNvPr>
          <p:cNvSpPr/>
          <p:nvPr/>
        </p:nvSpPr>
        <p:spPr>
          <a:xfrm>
            <a:off x="184754" y="1774695"/>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Metrics</a:t>
            </a:r>
          </a:p>
        </p:txBody>
      </p:sp>
      <p:sp>
        <p:nvSpPr>
          <p:cNvPr id="7" name="Rectangle 6">
            <a:extLst>
              <a:ext uri="{FF2B5EF4-FFF2-40B4-BE49-F238E27FC236}">
                <a16:creationId xmlns:a16="http://schemas.microsoft.com/office/drawing/2014/main" id="{8F7E7926-C79C-48DD-AC51-865A0E09E157}"/>
              </a:ext>
            </a:extLst>
          </p:cNvPr>
          <p:cNvSpPr/>
          <p:nvPr/>
        </p:nvSpPr>
        <p:spPr>
          <a:xfrm>
            <a:off x="184754" y="3615379"/>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Agreement Statements</a:t>
            </a:r>
          </a:p>
        </p:txBody>
      </p:sp>
      <p:sp>
        <p:nvSpPr>
          <p:cNvPr id="8" name="Rectangle 7">
            <a:extLst>
              <a:ext uri="{FF2B5EF4-FFF2-40B4-BE49-F238E27FC236}">
                <a16:creationId xmlns:a16="http://schemas.microsoft.com/office/drawing/2014/main" id="{7326AEED-C4F6-41AB-B20F-57D1AC415D01}"/>
              </a:ext>
            </a:extLst>
          </p:cNvPr>
          <p:cNvSpPr/>
          <p:nvPr/>
        </p:nvSpPr>
        <p:spPr>
          <a:xfrm>
            <a:off x="184754" y="4535721"/>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Demographics</a:t>
            </a:r>
          </a:p>
        </p:txBody>
      </p:sp>
      <p:sp>
        <p:nvSpPr>
          <p:cNvPr id="9" name="Rectangle 8">
            <a:extLst>
              <a:ext uri="{FF2B5EF4-FFF2-40B4-BE49-F238E27FC236}">
                <a16:creationId xmlns:a16="http://schemas.microsoft.com/office/drawing/2014/main" id="{3C169871-7E4C-46E1-A4B8-80F230239E23}"/>
              </a:ext>
            </a:extLst>
          </p:cNvPr>
          <p:cNvSpPr/>
          <p:nvPr/>
        </p:nvSpPr>
        <p:spPr>
          <a:xfrm>
            <a:off x="2687805" y="85435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Open-End Response Option to Capture Initial Thoughts / Opinions</a:t>
            </a:r>
          </a:p>
        </p:txBody>
      </p:sp>
      <p:sp>
        <p:nvSpPr>
          <p:cNvPr id="10" name="Rectangle 9">
            <a:extLst>
              <a:ext uri="{FF2B5EF4-FFF2-40B4-BE49-F238E27FC236}">
                <a16:creationId xmlns:a16="http://schemas.microsoft.com/office/drawing/2014/main" id="{D52FF219-DACA-434F-A3C6-E1FFE62ACAEF}"/>
              </a:ext>
            </a:extLst>
          </p:cNvPr>
          <p:cNvSpPr/>
          <p:nvPr/>
        </p:nvSpPr>
        <p:spPr>
          <a:xfrm>
            <a:off x="2687806" y="1774695"/>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7-Point Satisfaction Scale Used to Capture Satisfaction with: Medway (Overall), Diversity, Equity, and Inclusion</a:t>
            </a:r>
          </a:p>
        </p:txBody>
      </p:sp>
      <p:sp>
        <p:nvSpPr>
          <p:cNvPr id="11" name="Rectangle 10">
            <a:extLst>
              <a:ext uri="{FF2B5EF4-FFF2-40B4-BE49-F238E27FC236}">
                <a16:creationId xmlns:a16="http://schemas.microsoft.com/office/drawing/2014/main" id="{50B95DAB-58D0-4D15-8107-3E55050C8DC9}"/>
              </a:ext>
            </a:extLst>
          </p:cNvPr>
          <p:cNvSpPr/>
          <p:nvPr/>
        </p:nvSpPr>
        <p:spPr>
          <a:xfrm>
            <a:off x="2687805" y="3615379"/>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7-Point Agreement Scale to Capture Level of Agreement with Statements on DEI</a:t>
            </a:r>
          </a:p>
        </p:txBody>
      </p:sp>
      <p:sp>
        <p:nvSpPr>
          <p:cNvPr id="12" name="Rectangle 11">
            <a:extLst>
              <a:ext uri="{FF2B5EF4-FFF2-40B4-BE49-F238E27FC236}">
                <a16:creationId xmlns:a16="http://schemas.microsoft.com/office/drawing/2014/main" id="{59BCDC4C-9CC2-415B-9C9E-3A30E5128B9E}"/>
              </a:ext>
            </a:extLst>
          </p:cNvPr>
          <p:cNvSpPr/>
          <p:nvPr/>
        </p:nvSpPr>
        <p:spPr>
          <a:xfrm>
            <a:off x="2687805" y="4535721"/>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Battery of Various Demographic Questions</a:t>
            </a:r>
          </a:p>
        </p:txBody>
      </p:sp>
      <p:sp>
        <p:nvSpPr>
          <p:cNvPr id="13" name="Rectangle 12">
            <a:extLst>
              <a:ext uri="{FF2B5EF4-FFF2-40B4-BE49-F238E27FC236}">
                <a16:creationId xmlns:a16="http://schemas.microsoft.com/office/drawing/2014/main" id="{5022C08B-8879-4463-A13D-6EE7E861DD0F}"/>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4" name="Rectangle 13">
            <a:extLst>
              <a:ext uri="{FF2B5EF4-FFF2-40B4-BE49-F238E27FC236}">
                <a16:creationId xmlns:a16="http://schemas.microsoft.com/office/drawing/2014/main" id="{5F9FC246-0A02-4E56-BE8A-8D24B96E9BFC}"/>
              </a:ext>
            </a:extLst>
          </p:cNvPr>
          <p:cNvSpPr/>
          <p:nvPr/>
        </p:nvSpPr>
        <p:spPr>
          <a:xfrm>
            <a:off x="184754" y="2695037"/>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Experiences </a:t>
            </a:r>
          </a:p>
          <a:p>
            <a:pPr algn="ctr"/>
            <a:r>
              <a:rPr lang="en-US" sz="1050" dirty="0"/>
              <a:t>(Multi-Select)</a:t>
            </a:r>
          </a:p>
        </p:txBody>
      </p:sp>
      <p:sp>
        <p:nvSpPr>
          <p:cNvPr id="15" name="Rectangle 14">
            <a:extLst>
              <a:ext uri="{FF2B5EF4-FFF2-40B4-BE49-F238E27FC236}">
                <a16:creationId xmlns:a16="http://schemas.microsoft.com/office/drawing/2014/main" id="{6AB484EA-A610-4BF8-AE67-DE6F8FCBA158}"/>
              </a:ext>
            </a:extLst>
          </p:cNvPr>
          <p:cNvSpPr/>
          <p:nvPr/>
        </p:nvSpPr>
        <p:spPr>
          <a:xfrm>
            <a:off x="2687806" y="2695037"/>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Multi-Select Question Format to Capture Experiences (Either Seen in Medway or Experienced Personally)</a:t>
            </a:r>
            <a:endParaRPr lang="en-US" sz="1200" dirty="0">
              <a:solidFill>
                <a:schemeClr val="tx1"/>
              </a:solidFill>
            </a:endParaRPr>
          </a:p>
        </p:txBody>
      </p:sp>
      <p:sp>
        <p:nvSpPr>
          <p:cNvPr id="17" name="Rectangle 16">
            <a:extLst>
              <a:ext uri="{FF2B5EF4-FFF2-40B4-BE49-F238E27FC236}">
                <a16:creationId xmlns:a16="http://schemas.microsoft.com/office/drawing/2014/main" id="{F5C6EDDB-7F9C-4CA7-B8DE-4E4DDAD7DE48}"/>
              </a:ext>
            </a:extLst>
          </p:cNvPr>
          <p:cNvSpPr/>
          <p:nvPr/>
        </p:nvSpPr>
        <p:spPr>
          <a:xfrm>
            <a:off x="184754" y="545606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Final Thoughts</a:t>
            </a:r>
          </a:p>
        </p:txBody>
      </p:sp>
      <p:sp>
        <p:nvSpPr>
          <p:cNvPr id="18" name="Rectangle 17">
            <a:extLst>
              <a:ext uri="{FF2B5EF4-FFF2-40B4-BE49-F238E27FC236}">
                <a16:creationId xmlns:a16="http://schemas.microsoft.com/office/drawing/2014/main" id="{9624FCE4-2D58-49B5-994E-367FD7B01CB4}"/>
              </a:ext>
            </a:extLst>
          </p:cNvPr>
          <p:cNvSpPr/>
          <p:nvPr/>
        </p:nvSpPr>
        <p:spPr>
          <a:xfrm>
            <a:off x="2687805" y="545606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Open-End Response Option to Capture Any Remaining Thoughts </a:t>
            </a:r>
          </a:p>
        </p:txBody>
      </p:sp>
    </p:spTree>
    <p:extLst>
      <p:ext uri="{BB962C8B-B14F-4D97-AF65-F5344CB8AC3E}">
        <p14:creationId xmlns:p14="http://schemas.microsoft.com/office/powerpoint/2010/main" val="200532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3931713F-486A-462B-8ECA-A89F35435BA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45" name="think-cell Slide" r:id="rId4" imgW="305" imgH="312" progId="TCLayout.ActiveDocument.1">
                  <p:embed/>
                </p:oleObj>
              </mc:Choice>
              <mc:Fallback>
                <p:oleObj name="think-cell Slide" r:id="rId4" imgW="305" imgH="312" progId="TCLayout.ActiveDocument.1">
                  <p:embed/>
                  <p:pic>
                    <p:nvPicPr>
                      <p:cNvPr id="16" name="Object 15" hidden="1">
                        <a:extLst>
                          <a:ext uri="{FF2B5EF4-FFF2-40B4-BE49-F238E27FC236}">
                            <a16:creationId xmlns:a16="http://schemas.microsoft.com/office/drawing/2014/main" id="{3931713F-486A-462B-8ECA-A89F35435B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Arrow: Down 3">
            <a:extLst>
              <a:ext uri="{FF2B5EF4-FFF2-40B4-BE49-F238E27FC236}">
                <a16:creationId xmlns:a16="http://schemas.microsoft.com/office/drawing/2014/main" id="{50A55399-72E4-4149-AD20-507CD74652AC}"/>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EF5877-F377-4095-8048-3897584A370E}"/>
              </a:ext>
            </a:extLst>
          </p:cNvPr>
          <p:cNvSpPr/>
          <p:nvPr/>
        </p:nvSpPr>
        <p:spPr>
          <a:xfrm>
            <a:off x="184754" y="854353"/>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Recommendations / Opinions</a:t>
            </a:r>
          </a:p>
        </p:txBody>
      </p:sp>
      <p:sp>
        <p:nvSpPr>
          <p:cNvPr id="6" name="Rectangle 5">
            <a:extLst>
              <a:ext uri="{FF2B5EF4-FFF2-40B4-BE49-F238E27FC236}">
                <a16:creationId xmlns:a16="http://schemas.microsoft.com/office/drawing/2014/main" id="{D77564A4-10B9-40C0-A9F9-7FDB40CBEF2B}"/>
              </a:ext>
            </a:extLst>
          </p:cNvPr>
          <p:cNvSpPr/>
          <p:nvPr/>
        </p:nvSpPr>
        <p:spPr>
          <a:xfrm>
            <a:off x="184754" y="1774695"/>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Key Metrics</a:t>
            </a:r>
          </a:p>
        </p:txBody>
      </p:sp>
      <p:sp>
        <p:nvSpPr>
          <p:cNvPr id="7" name="Rectangle 6">
            <a:extLst>
              <a:ext uri="{FF2B5EF4-FFF2-40B4-BE49-F238E27FC236}">
                <a16:creationId xmlns:a16="http://schemas.microsoft.com/office/drawing/2014/main" id="{8F7E7926-C79C-48DD-AC51-865A0E09E157}"/>
              </a:ext>
            </a:extLst>
          </p:cNvPr>
          <p:cNvSpPr/>
          <p:nvPr/>
        </p:nvSpPr>
        <p:spPr>
          <a:xfrm>
            <a:off x="184754" y="3615379"/>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Agreement Statements</a:t>
            </a:r>
          </a:p>
        </p:txBody>
      </p:sp>
      <p:sp>
        <p:nvSpPr>
          <p:cNvPr id="8" name="Rectangle 7">
            <a:extLst>
              <a:ext uri="{FF2B5EF4-FFF2-40B4-BE49-F238E27FC236}">
                <a16:creationId xmlns:a16="http://schemas.microsoft.com/office/drawing/2014/main" id="{7326AEED-C4F6-41AB-B20F-57D1AC415D01}"/>
              </a:ext>
            </a:extLst>
          </p:cNvPr>
          <p:cNvSpPr/>
          <p:nvPr/>
        </p:nvSpPr>
        <p:spPr>
          <a:xfrm>
            <a:off x="184754" y="4535721"/>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Demographics</a:t>
            </a:r>
          </a:p>
        </p:txBody>
      </p:sp>
      <p:sp>
        <p:nvSpPr>
          <p:cNvPr id="9" name="Rectangle 8">
            <a:extLst>
              <a:ext uri="{FF2B5EF4-FFF2-40B4-BE49-F238E27FC236}">
                <a16:creationId xmlns:a16="http://schemas.microsoft.com/office/drawing/2014/main" id="{3C169871-7E4C-46E1-A4B8-80F230239E23}"/>
              </a:ext>
            </a:extLst>
          </p:cNvPr>
          <p:cNvSpPr/>
          <p:nvPr/>
        </p:nvSpPr>
        <p:spPr>
          <a:xfrm>
            <a:off x="2687805" y="854353"/>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Open-End Response Option to Capture Initial Thoughts / Opinions</a:t>
            </a:r>
          </a:p>
        </p:txBody>
      </p:sp>
      <p:sp>
        <p:nvSpPr>
          <p:cNvPr id="13" name="Rectangle 12">
            <a:extLst>
              <a:ext uri="{FF2B5EF4-FFF2-40B4-BE49-F238E27FC236}">
                <a16:creationId xmlns:a16="http://schemas.microsoft.com/office/drawing/2014/main" id="{5022C08B-8879-4463-A13D-6EE7E861DD0F}"/>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4" name="Rectangle 13">
            <a:extLst>
              <a:ext uri="{FF2B5EF4-FFF2-40B4-BE49-F238E27FC236}">
                <a16:creationId xmlns:a16="http://schemas.microsoft.com/office/drawing/2014/main" id="{5F9FC246-0A02-4E56-BE8A-8D24B96E9BFC}"/>
              </a:ext>
            </a:extLst>
          </p:cNvPr>
          <p:cNvSpPr/>
          <p:nvPr/>
        </p:nvSpPr>
        <p:spPr>
          <a:xfrm>
            <a:off x="184754" y="2695037"/>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Experiences </a:t>
            </a:r>
          </a:p>
          <a:p>
            <a:pPr algn="ctr"/>
            <a:r>
              <a:rPr lang="en-US" sz="1050" dirty="0"/>
              <a:t>(Multi-Select)</a:t>
            </a:r>
          </a:p>
        </p:txBody>
      </p:sp>
      <p:sp>
        <p:nvSpPr>
          <p:cNvPr id="17" name="Rectangle 16">
            <a:extLst>
              <a:ext uri="{FF2B5EF4-FFF2-40B4-BE49-F238E27FC236}">
                <a16:creationId xmlns:a16="http://schemas.microsoft.com/office/drawing/2014/main" id="{F5C6EDDB-7F9C-4CA7-B8DE-4E4DDAD7DE48}"/>
              </a:ext>
            </a:extLst>
          </p:cNvPr>
          <p:cNvSpPr/>
          <p:nvPr/>
        </p:nvSpPr>
        <p:spPr>
          <a:xfrm>
            <a:off x="184754" y="545606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Final Thoughts</a:t>
            </a:r>
          </a:p>
        </p:txBody>
      </p:sp>
      <p:sp>
        <p:nvSpPr>
          <p:cNvPr id="3" name="Arrow: Pentagon 2">
            <a:extLst>
              <a:ext uri="{FF2B5EF4-FFF2-40B4-BE49-F238E27FC236}">
                <a16:creationId xmlns:a16="http://schemas.microsoft.com/office/drawing/2014/main" id="{2830BA38-B6FC-4AD5-8933-15EC57FEA495}"/>
              </a:ext>
            </a:extLst>
          </p:cNvPr>
          <p:cNvSpPr/>
          <p:nvPr/>
        </p:nvSpPr>
        <p:spPr>
          <a:xfrm rot="10800000">
            <a:off x="2033832" y="927239"/>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pic>
        <p:nvPicPr>
          <p:cNvPr id="20" name="Picture 19">
            <a:extLst>
              <a:ext uri="{FF2B5EF4-FFF2-40B4-BE49-F238E27FC236}">
                <a16:creationId xmlns:a16="http://schemas.microsoft.com/office/drawing/2014/main" id="{6B37DB41-FB65-4745-AD6E-3BCB5896B95B}"/>
              </a:ext>
            </a:extLst>
          </p:cNvPr>
          <p:cNvPicPr>
            <a:picLocks noChangeAspect="1"/>
          </p:cNvPicPr>
          <p:nvPr/>
        </p:nvPicPr>
        <p:blipFill>
          <a:blip r:embed="rId6"/>
          <a:stretch>
            <a:fillRect/>
          </a:stretch>
        </p:blipFill>
        <p:spPr>
          <a:xfrm>
            <a:off x="3015197" y="1774695"/>
            <a:ext cx="8607697" cy="420624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517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3931713F-486A-462B-8ECA-A89F35435BA4}"/>
              </a:ext>
            </a:extLst>
          </p:cNvPr>
          <p:cNvGraphicFramePr>
            <a:graphicFrameLocks noChangeAspect="1"/>
          </p:cNvGraphicFramePr>
          <p:nvPr>
            <p:custDataLst>
              <p:tags r:id="rId2"/>
            </p:custDataLst>
            <p:extLst>
              <p:ext uri="{D42A27DB-BD31-4B8C-83A1-F6EECF244321}">
                <p14:modId xmlns:p14="http://schemas.microsoft.com/office/powerpoint/2010/main" val="265570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93" name="think-cell Slide" r:id="rId4" imgW="305" imgH="312" progId="TCLayout.ActiveDocument.1">
                  <p:embed/>
                </p:oleObj>
              </mc:Choice>
              <mc:Fallback>
                <p:oleObj name="think-cell Slide" r:id="rId4" imgW="305" imgH="312" progId="TCLayout.ActiveDocument.1">
                  <p:embed/>
                  <p:pic>
                    <p:nvPicPr>
                      <p:cNvPr id="16" name="Object 15" hidden="1">
                        <a:extLst>
                          <a:ext uri="{FF2B5EF4-FFF2-40B4-BE49-F238E27FC236}">
                            <a16:creationId xmlns:a16="http://schemas.microsoft.com/office/drawing/2014/main" id="{3931713F-486A-462B-8ECA-A89F35435B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Arrow: Down 3">
            <a:extLst>
              <a:ext uri="{FF2B5EF4-FFF2-40B4-BE49-F238E27FC236}">
                <a16:creationId xmlns:a16="http://schemas.microsoft.com/office/drawing/2014/main" id="{50A55399-72E4-4149-AD20-507CD74652AC}"/>
              </a:ext>
            </a:extLst>
          </p:cNvPr>
          <p:cNvSpPr/>
          <p:nvPr/>
        </p:nvSpPr>
        <p:spPr>
          <a:xfrm>
            <a:off x="522628" y="742949"/>
            <a:ext cx="1009650" cy="5943601"/>
          </a:xfrm>
          <a:prstGeom prst="downArrow">
            <a:avLst/>
          </a:prstGeom>
          <a:solidFill>
            <a:schemeClr val="bg1">
              <a:lumMod val="95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EF5877-F377-4095-8048-3897584A370E}"/>
              </a:ext>
            </a:extLst>
          </p:cNvPr>
          <p:cNvSpPr/>
          <p:nvPr/>
        </p:nvSpPr>
        <p:spPr>
          <a:xfrm>
            <a:off x="184754" y="85435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Recommendations / Opinions</a:t>
            </a:r>
          </a:p>
        </p:txBody>
      </p:sp>
      <p:sp>
        <p:nvSpPr>
          <p:cNvPr id="6" name="Rectangle 5">
            <a:extLst>
              <a:ext uri="{FF2B5EF4-FFF2-40B4-BE49-F238E27FC236}">
                <a16:creationId xmlns:a16="http://schemas.microsoft.com/office/drawing/2014/main" id="{D77564A4-10B9-40C0-A9F9-7FDB40CBEF2B}"/>
              </a:ext>
            </a:extLst>
          </p:cNvPr>
          <p:cNvSpPr/>
          <p:nvPr/>
        </p:nvSpPr>
        <p:spPr>
          <a:xfrm>
            <a:off x="184754" y="1774695"/>
            <a:ext cx="1668843" cy="547584"/>
          </a:xfrm>
          <a:prstGeom prst="rect">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Key Metrics</a:t>
            </a:r>
          </a:p>
        </p:txBody>
      </p:sp>
      <p:sp>
        <p:nvSpPr>
          <p:cNvPr id="7" name="Rectangle 6">
            <a:extLst>
              <a:ext uri="{FF2B5EF4-FFF2-40B4-BE49-F238E27FC236}">
                <a16:creationId xmlns:a16="http://schemas.microsoft.com/office/drawing/2014/main" id="{8F7E7926-C79C-48DD-AC51-865A0E09E157}"/>
              </a:ext>
            </a:extLst>
          </p:cNvPr>
          <p:cNvSpPr/>
          <p:nvPr/>
        </p:nvSpPr>
        <p:spPr>
          <a:xfrm>
            <a:off x="184754" y="3615379"/>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Agreement Statements</a:t>
            </a:r>
          </a:p>
        </p:txBody>
      </p:sp>
      <p:sp>
        <p:nvSpPr>
          <p:cNvPr id="8" name="Rectangle 7">
            <a:extLst>
              <a:ext uri="{FF2B5EF4-FFF2-40B4-BE49-F238E27FC236}">
                <a16:creationId xmlns:a16="http://schemas.microsoft.com/office/drawing/2014/main" id="{7326AEED-C4F6-41AB-B20F-57D1AC415D01}"/>
              </a:ext>
            </a:extLst>
          </p:cNvPr>
          <p:cNvSpPr/>
          <p:nvPr/>
        </p:nvSpPr>
        <p:spPr>
          <a:xfrm>
            <a:off x="184754" y="4535721"/>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Demographics</a:t>
            </a:r>
          </a:p>
        </p:txBody>
      </p:sp>
      <p:sp>
        <p:nvSpPr>
          <p:cNvPr id="13" name="Rectangle 12">
            <a:extLst>
              <a:ext uri="{FF2B5EF4-FFF2-40B4-BE49-F238E27FC236}">
                <a16:creationId xmlns:a16="http://schemas.microsoft.com/office/drawing/2014/main" id="{5022C08B-8879-4463-A13D-6EE7E861DD0F}"/>
              </a:ext>
            </a:extLst>
          </p:cNvPr>
          <p:cNvSpPr/>
          <p:nvPr/>
        </p:nvSpPr>
        <p:spPr>
          <a:xfrm>
            <a:off x="184754" y="252759"/>
            <a:ext cx="1668843" cy="334097"/>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solidFill>
              </a:rPr>
              <a:t>SURVEY FLOW</a:t>
            </a:r>
          </a:p>
        </p:txBody>
      </p:sp>
      <p:sp>
        <p:nvSpPr>
          <p:cNvPr id="14" name="Rectangle 13">
            <a:extLst>
              <a:ext uri="{FF2B5EF4-FFF2-40B4-BE49-F238E27FC236}">
                <a16:creationId xmlns:a16="http://schemas.microsoft.com/office/drawing/2014/main" id="{5F9FC246-0A02-4E56-BE8A-8D24B96E9BFC}"/>
              </a:ext>
            </a:extLst>
          </p:cNvPr>
          <p:cNvSpPr/>
          <p:nvPr/>
        </p:nvSpPr>
        <p:spPr>
          <a:xfrm>
            <a:off x="184754" y="2695037"/>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Experiences </a:t>
            </a:r>
          </a:p>
          <a:p>
            <a:pPr algn="ctr"/>
            <a:r>
              <a:rPr lang="en-US" sz="1050" dirty="0"/>
              <a:t>(Multi-Select)</a:t>
            </a:r>
          </a:p>
        </p:txBody>
      </p:sp>
      <p:sp>
        <p:nvSpPr>
          <p:cNvPr id="17" name="Rectangle 16">
            <a:extLst>
              <a:ext uri="{FF2B5EF4-FFF2-40B4-BE49-F238E27FC236}">
                <a16:creationId xmlns:a16="http://schemas.microsoft.com/office/drawing/2014/main" id="{F5C6EDDB-7F9C-4CA7-B8DE-4E4DDAD7DE48}"/>
              </a:ext>
            </a:extLst>
          </p:cNvPr>
          <p:cNvSpPr/>
          <p:nvPr/>
        </p:nvSpPr>
        <p:spPr>
          <a:xfrm>
            <a:off x="184754" y="5456063"/>
            <a:ext cx="1668843" cy="547584"/>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Final Thoughts</a:t>
            </a:r>
          </a:p>
        </p:txBody>
      </p:sp>
      <p:sp>
        <p:nvSpPr>
          <p:cNvPr id="15" name="Arrow: Pentagon 14">
            <a:extLst>
              <a:ext uri="{FF2B5EF4-FFF2-40B4-BE49-F238E27FC236}">
                <a16:creationId xmlns:a16="http://schemas.microsoft.com/office/drawing/2014/main" id="{9D00E8D0-08C4-4F6B-8423-D2C0C3A95C13}"/>
              </a:ext>
            </a:extLst>
          </p:cNvPr>
          <p:cNvSpPr/>
          <p:nvPr/>
        </p:nvSpPr>
        <p:spPr>
          <a:xfrm rot="10800000">
            <a:off x="2033832" y="1847581"/>
            <a:ext cx="342900" cy="401812"/>
          </a:xfrm>
          <a:prstGeom prst="homePlate">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18" name="Rectangle 17">
            <a:extLst>
              <a:ext uri="{FF2B5EF4-FFF2-40B4-BE49-F238E27FC236}">
                <a16:creationId xmlns:a16="http://schemas.microsoft.com/office/drawing/2014/main" id="{4FDC8913-8433-4712-8C9A-20437C7506C3}"/>
              </a:ext>
            </a:extLst>
          </p:cNvPr>
          <p:cNvSpPr/>
          <p:nvPr/>
        </p:nvSpPr>
        <p:spPr>
          <a:xfrm>
            <a:off x="2687806" y="858548"/>
            <a:ext cx="9170820" cy="54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7-Point Satisfaction Scale Used to Capture Satisfaction with: Medway (Overall), Diversity, Equity, and Inclusion</a:t>
            </a:r>
          </a:p>
        </p:txBody>
      </p:sp>
      <p:pic>
        <p:nvPicPr>
          <p:cNvPr id="10" name="Picture 9">
            <a:extLst>
              <a:ext uri="{FF2B5EF4-FFF2-40B4-BE49-F238E27FC236}">
                <a16:creationId xmlns:a16="http://schemas.microsoft.com/office/drawing/2014/main" id="{38472E52-1FB4-450F-99FB-1107F685804B}"/>
              </a:ext>
            </a:extLst>
          </p:cNvPr>
          <p:cNvPicPr>
            <a:picLocks noChangeAspect="1"/>
          </p:cNvPicPr>
          <p:nvPr/>
        </p:nvPicPr>
        <p:blipFill>
          <a:blip r:embed="rId6"/>
          <a:stretch>
            <a:fillRect/>
          </a:stretch>
        </p:blipFill>
        <p:spPr>
          <a:xfrm>
            <a:off x="3155249" y="1757530"/>
            <a:ext cx="3443725" cy="2286000"/>
          </a:xfrm>
          <a:prstGeom prst="rect">
            <a:avLst/>
          </a:prstGeom>
          <a:ln>
            <a:solidFill>
              <a:schemeClr val="tx1"/>
            </a:solidFill>
          </a:ln>
        </p:spPr>
      </p:pic>
      <p:pic>
        <p:nvPicPr>
          <p:cNvPr id="12" name="Picture 11">
            <a:extLst>
              <a:ext uri="{FF2B5EF4-FFF2-40B4-BE49-F238E27FC236}">
                <a16:creationId xmlns:a16="http://schemas.microsoft.com/office/drawing/2014/main" id="{C10B1C9B-9EB0-4FB6-A14F-B8FFC6974FEA}"/>
              </a:ext>
            </a:extLst>
          </p:cNvPr>
          <p:cNvPicPr>
            <a:picLocks noChangeAspect="1"/>
          </p:cNvPicPr>
          <p:nvPr/>
        </p:nvPicPr>
        <p:blipFill>
          <a:blip r:embed="rId7"/>
          <a:stretch>
            <a:fillRect/>
          </a:stretch>
        </p:blipFill>
        <p:spPr>
          <a:xfrm>
            <a:off x="7004444" y="1757530"/>
            <a:ext cx="2163875" cy="2286000"/>
          </a:xfrm>
          <a:prstGeom prst="rect">
            <a:avLst/>
          </a:prstGeom>
          <a:ln>
            <a:solidFill>
              <a:schemeClr val="tx1"/>
            </a:solidFill>
          </a:ln>
        </p:spPr>
      </p:pic>
      <p:pic>
        <p:nvPicPr>
          <p:cNvPr id="21" name="Picture 20">
            <a:extLst>
              <a:ext uri="{FF2B5EF4-FFF2-40B4-BE49-F238E27FC236}">
                <a16:creationId xmlns:a16="http://schemas.microsoft.com/office/drawing/2014/main" id="{2A87F721-D3B5-4F22-A5FE-9B303F990657}"/>
              </a:ext>
            </a:extLst>
          </p:cNvPr>
          <p:cNvPicPr>
            <a:picLocks noChangeAspect="1"/>
          </p:cNvPicPr>
          <p:nvPr/>
        </p:nvPicPr>
        <p:blipFill>
          <a:blip r:embed="rId8"/>
          <a:stretch>
            <a:fillRect/>
          </a:stretch>
        </p:blipFill>
        <p:spPr>
          <a:xfrm>
            <a:off x="3535647" y="4221623"/>
            <a:ext cx="2607700" cy="2286000"/>
          </a:xfrm>
          <a:prstGeom prst="rect">
            <a:avLst/>
          </a:prstGeom>
          <a:ln>
            <a:solidFill>
              <a:schemeClr val="tx1"/>
            </a:solidFill>
          </a:ln>
        </p:spPr>
      </p:pic>
      <p:pic>
        <p:nvPicPr>
          <p:cNvPr id="23" name="Picture 22">
            <a:extLst>
              <a:ext uri="{FF2B5EF4-FFF2-40B4-BE49-F238E27FC236}">
                <a16:creationId xmlns:a16="http://schemas.microsoft.com/office/drawing/2014/main" id="{8943A8EA-27C6-4EF2-80ED-0C00EAB7506E}"/>
              </a:ext>
            </a:extLst>
          </p:cNvPr>
          <p:cNvPicPr>
            <a:picLocks noChangeAspect="1"/>
          </p:cNvPicPr>
          <p:nvPr/>
        </p:nvPicPr>
        <p:blipFill>
          <a:blip r:embed="rId9"/>
          <a:stretch>
            <a:fillRect/>
          </a:stretch>
        </p:blipFill>
        <p:spPr>
          <a:xfrm>
            <a:off x="7011369" y="4221623"/>
            <a:ext cx="2156950" cy="2286000"/>
          </a:xfrm>
          <a:prstGeom prst="rect">
            <a:avLst/>
          </a:prstGeom>
          <a:ln>
            <a:solidFill>
              <a:schemeClr val="tx1"/>
            </a:solidFill>
          </a:ln>
        </p:spPr>
      </p:pic>
      <p:sp>
        <p:nvSpPr>
          <p:cNvPr id="25" name="Arrow: Pentagon 24">
            <a:extLst>
              <a:ext uri="{FF2B5EF4-FFF2-40B4-BE49-F238E27FC236}">
                <a16:creationId xmlns:a16="http://schemas.microsoft.com/office/drawing/2014/main" id="{ECA5919B-0366-4E2E-9841-7DDAD6893C07}"/>
              </a:ext>
            </a:extLst>
          </p:cNvPr>
          <p:cNvSpPr/>
          <p:nvPr/>
        </p:nvSpPr>
        <p:spPr>
          <a:xfrm flipH="1">
            <a:off x="9431017" y="1960526"/>
            <a:ext cx="2351407" cy="4166008"/>
          </a:xfrm>
          <a:prstGeom prst="homePlate">
            <a:avLst>
              <a:gd name="adj" fmla="val 9563"/>
            </a:avLst>
          </a:prstGeom>
          <a:solidFill>
            <a:schemeClr val="accent4">
              <a:lumMod val="40000"/>
              <a:lumOff val="60000"/>
            </a:schemeClr>
          </a:solidFill>
          <a:ln w="285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solidFill>
              </a:rPr>
              <a:t>These four questions generate our “Key Metrics” of Satisfaction:</a:t>
            </a:r>
          </a:p>
          <a:p>
            <a:pPr marL="342900" indent="-342900">
              <a:buAutoNum type="arabicParenR"/>
            </a:pPr>
            <a:r>
              <a:rPr lang="en-US" sz="1400" b="1" dirty="0">
                <a:solidFill>
                  <a:schemeClr val="accent1"/>
                </a:solidFill>
              </a:rPr>
              <a:t>Overall</a:t>
            </a:r>
          </a:p>
          <a:p>
            <a:pPr marL="342900" indent="-342900">
              <a:buAutoNum type="arabicParenR"/>
            </a:pPr>
            <a:r>
              <a:rPr lang="en-US" sz="1400" b="1" dirty="0">
                <a:solidFill>
                  <a:schemeClr val="accent1"/>
                </a:solidFill>
              </a:rPr>
              <a:t>Diversity</a:t>
            </a:r>
          </a:p>
          <a:p>
            <a:pPr marL="342900" indent="-342900">
              <a:buAutoNum type="arabicParenR"/>
            </a:pPr>
            <a:r>
              <a:rPr lang="en-US" sz="1400" b="1" dirty="0">
                <a:solidFill>
                  <a:schemeClr val="accent1"/>
                </a:solidFill>
              </a:rPr>
              <a:t>Equity</a:t>
            </a:r>
          </a:p>
          <a:p>
            <a:pPr marL="342900" indent="-342900">
              <a:buAutoNum type="arabicParenR"/>
            </a:pPr>
            <a:r>
              <a:rPr lang="en-US" sz="1400" b="1" dirty="0">
                <a:solidFill>
                  <a:schemeClr val="accent1"/>
                </a:solidFill>
              </a:rPr>
              <a:t>Inclusion</a:t>
            </a:r>
          </a:p>
          <a:p>
            <a:pPr marL="342900" indent="-342900">
              <a:buAutoNum type="arabicParenR"/>
            </a:pPr>
            <a:endParaRPr lang="en-US" sz="1400" b="1" dirty="0">
              <a:solidFill>
                <a:schemeClr val="accent1"/>
              </a:solidFill>
            </a:endParaRPr>
          </a:p>
          <a:p>
            <a:r>
              <a:rPr lang="en-US" sz="1400" b="1" dirty="0">
                <a:solidFill>
                  <a:schemeClr val="accent1"/>
                </a:solidFill>
              </a:rPr>
              <a:t>The data generated from these questions can be “cut” by different demographics to understand the high-level satisfaction levels of various demographic segments</a:t>
            </a:r>
          </a:p>
          <a:p>
            <a:endParaRPr lang="en-US" sz="1400" b="1" dirty="0">
              <a:solidFill>
                <a:schemeClr val="accent1"/>
              </a:solidFill>
            </a:endParaRPr>
          </a:p>
        </p:txBody>
      </p:sp>
    </p:spTree>
    <p:extLst>
      <p:ext uri="{BB962C8B-B14F-4D97-AF65-F5344CB8AC3E}">
        <p14:creationId xmlns:p14="http://schemas.microsoft.com/office/powerpoint/2010/main" val="2435583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{825BCB01-D554-9145-926F-45878DC26ACA}tf10001058</Template>
  <TotalTime>12938</TotalTime>
  <Words>6389</Words>
  <Application>Microsoft Office PowerPoint</Application>
  <PresentationFormat>Widescreen</PresentationFormat>
  <Paragraphs>1078</Paragraphs>
  <Slides>64</Slides>
  <Notes>22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3" baseType="lpstr">
      <vt:lpstr>Arial</vt:lpstr>
      <vt:lpstr>Calibri</vt:lpstr>
      <vt:lpstr>Calibri Light</vt:lpstr>
      <vt:lpstr>Symbol</vt:lpstr>
      <vt:lpstr>system-ui</vt:lpstr>
      <vt:lpstr>Wingdings</vt:lpstr>
      <vt:lpstr>Office Theme</vt:lpstr>
      <vt:lpstr>1_Office Theme</vt:lpstr>
      <vt:lpstr>think-cell Slide</vt:lpstr>
      <vt:lpstr>IDEA Committee  Community Forum #2</vt:lpstr>
      <vt:lpstr>Our Mission Statement</vt:lpstr>
      <vt:lpstr>Quantitative Survey</vt:lpstr>
      <vt:lpstr>IDEA COMMITTEE SURVEY</vt:lpstr>
      <vt:lpstr>IDEA COMMITTEE SURVEY (Respondent Demographics)</vt:lpstr>
      <vt:lpstr>A few analysis / market research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Survey Data &amp; Findings</vt:lpstr>
      <vt:lpstr>PowerPoint Presentation</vt:lpstr>
      <vt:lpstr>PowerPoint Presentation</vt:lpstr>
      <vt:lpstr>Key Metrics – Gender / Sexuality</vt:lpstr>
      <vt:lpstr>Key Metrics – Race / Age</vt:lpstr>
      <vt:lpstr>Key Metrics – Religion / Household Income</vt:lpstr>
      <vt:lpstr>Key Metrics – Veteran Status / Disability Status</vt:lpstr>
      <vt:lpstr>Key Metrics – Home Ownership / Children in Household</vt:lpstr>
      <vt:lpstr>PowerPoint Presentation</vt:lpstr>
      <vt:lpstr>PowerPoint Presentation</vt:lpstr>
      <vt:lpstr>PowerPoint Presentation</vt:lpstr>
      <vt:lpstr>PowerPoint Presentation</vt:lpstr>
      <vt:lpstr>PowerPoint Presentation</vt:lpstr>
      <vt:lpstr>Executive Summary</vt:lpstr>
      <vt:lpstr>Demographics</vt:lpstr>
      <vt:lpstr>Age</vt:lpstr>
      <vt:lpstr>Gender</vt:lpstr>
      <vt:lpstr>Sexual Orientation</vt:lpstr>
      <vt:lpstr>Race</vt:lpstr>
      <vt:lpstr>Religion</vt:lpstr>
      <vt:lpstr>Do you have children under the age of 18 currently living with you?</vt:lpstr>
      <vt:lpstr>Disability status</vt:lpstr>
      <vt:lpstr>Veteran Status</vt:lpstr>
      <vt:lpstr>Total Household Income</vt:lpstr>
      <vt:lpstr>Home Ownership &amp; Renting</vt:lpstr>
      <vt:lpstr>IDEA Committee  Community Forum</vt:lpstr>
      <vt:lpstr>Our Mission Statement</vt:lpstr>
      <vt:lpstr>Committee Timeline</vt:lpstr>
      <vt:lpstr>Our Definitions</vt:lpstr>
      <vt:lpstr>Focus Group Agenda</vt:lpstr>
      <vt:lpstr> EXISTING CONDITIONS IN MEDWAY</vt:lpstr>
      <vt:lpstr>Age Demographics</vt:lpstr>
      <vt:lpstr>Racial Demographics</vt:lpstr>
      <vt:lpstr>Housing</vt:lpstr>
      <vt:lpstr>Accessibility &amp; Transportation</vt:lpstr>
      <vt:lpstr>OUR FINDINGS &amp; COMMON THEMES</vt:lpstr>
      <vt:lpstr>Defining Diversity</vt:lpstr>
      <vt:lpstr>Core Themes</vt:lpstr>
      <vt:lpstr>Specific Areas of Focus</vt:lpstr>
      <vt:lpstr>Housing</vt:lpstr>
      <vt:lpstr>Housing (cont’d)</vt:lpstr>
      <vt:lpstr>Accessibility</vt:lpstr>
      <vt:lpstr>Information Sharing</vt:lpstr>
      <vt:lpstr>Medway Police Department</vt:lpstr>
      <vt:lpstr>Under-Represented Populations</vt:lpstr>
      <vt:lpstr>Medway Public Schools</vt:lpstr>
      <vt:lpstr>Seniors</vt:lpstr>
      <vt:lpstr>Summary of Key Takeaways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COMMITTEE Q DATA1_FOR DEMOS.Q</dc:title>
  <dc:creator>Brian Sharkey</dc:creator>
  <cp:lastModifiedBy>Brian Sharkey</cp:lastModifiedBy>
  <cp:revision>98</cp:revision>
  <dcterms:created xsi:type="dcterms:W3CDTF">2021-05-25T16:27:31Z</dcterms:created>
  <dcterms:modified xsi:type="dcterms:W3CDTF">2022-11-09T22:09:14Z</dcterms:modified>
</cp:coreProperties>
</file>