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40" r:id="rId4"/>
    <p:sldId id="292" r:id="rId5"/>
    <p:sldId id="293" r:id="rId6"/>
    <p:sldId id="288" r:id="rId7"/>
    <p:sldId id="294" r:id="rId8"/>
    <p:sldId id="297" r:id="rId9"/>
    <p:sldId id="321" r:id="rId10"/>
    <p:sldId id="322" r:id="rId11"/>
    <p:sldId id="323" r:id="rId12"/>
    <p:sldId id="319" r:id="rId13"/>
    <p:sldId id="320" r:id="rId14"/>
    <p:sldId id="326" r:id="rId15"/>
    <p:sldId id="327" r:id="rId16"/>
    <p:sldId id="329" r:id="rId17"/>
    <p:sldId id="328" r:id="rId18"/>
    <p:sldId id="330" r:id="rId19"/>
    <p:sldId id="331" r:id="rId20"/>
    <p:sldId id="333" r:id="rId21"/>
    <p:sldId id="332" r:id="rId22"/>
    <p:sldId id="338" r:id="rId23"/>
    <p:sldId id="334" r:id="rId24"/>
    <p:sldId id="335" r:id="rId25"/>
    <p:sldId id="336" r:id="rId26"/>
    <p:sldId id="33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Dietrich" initials="MD" lastIdx="1" clrIdx="0">
    <p:extLst>
      <p:ext uri="{19B8F6BF-5375-455C-9EA6-DF929625EA0E}">
        <p15:presenceInfo xmlns:p15="http://schemas.microsoft.com/office/powerpoint/2012/main" userId="8fa06676a4636b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828"/>
    <a:srgbClr val="101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6195" autoAdjust="0"/>
  </p:normalViewPr>
  <p:slideViewPr>
    <p:cSldViewPr snapToGrid="0">
      <p:cViewPr varScale="1">
        <p:scale>
          <a:sx n="83" d="100"/>
          <a:sy n="83" d="100"/>
        </p:scale>
        <p:origin x="504" y="46"/>
      </p:cViewPr>
      <p:guideLst/>
    </p:cSldViewPr>
  </p:slideViewPr>
  <p:notesTextViewPr>
    <p:cViewPr>
      <p:scale>
        <a:sx n="1" d="1"/>
        <a:sy n="1" d="1"/>
      </p:scale>
      <p:origin x="0" y="0"/>
    </p:cViewPr>
  </p:notesTextViewPr>
  <p:notesViewPr>
    <p:cSldViewPr snapToGrid="0">
      <p:cViewPr varScale="1">
        <p:scale>
          <a:sx n="66" d="100"/>
          <a:sy n="66" d="100"/>
        </p:scale>
        <p:origin x="3134"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62478-DEB4-7342-9534-9536063DB10A}"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C16BE-B3A8-7E45-8C93-954F3B1C7162}" type="slidenum">
              <a:rPr lang="en-US" smtClean="0"/>
              <a:t>‹#›</a:t>
            </a:fld>
            <a:endParaRPr lang="en-US"/>
          </a:p>
        </p:txBody>
      </p:sp>
    </p:spTree>
    <p:extLst>
      <p:ext uri="{BB962C8B-B14F-4D97-AF65-F5344CB8AC3E}">
        <p14:creationId xmlns:p14="http://schemas.microsoft.com/office/powerpoint/2010/main" val="194006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timeline with corrected dates and repost image.</a:t>
            </a:r>
          </a:p>
        </p:txBody>
      </p:sp>
      <p:sp>
        <p:nvSpPr>
          <p:cNvPr id="4" name="Slide Number Placeholder 3"/>
          <p:cNvSpPr>
            <a:spLocks noGrp="1"/>
          </p:cNvSpPr>
          <p:nvPr>
            <p:ph type="sldNum" sz="quarter" idx="5"/>
          </p:nvPr>
        </p:nvSpPr>
        <p:spPr/>
        <p:txBody>
          <a:bodyPr/>
          <a:lstStyle/>
          <a:p>
            <a:fld id="{E57C16BE-B3A8-7E45-8C93-954F3B1C7162}" type="slidenum">
              <a:rPr lang="en-US" smtClean="0"/>
              <a:t>4</a:t>
            </a:fld>
            <a:endParaRPr lang="en-US"/>
          </a:p>
        </p:txBody>
      </p:sp>
    </p:spTree>
    <p:extLst>
      <p:ext uri="{BB962C8B-B14F-4D97-AF65-F5344CB8AC3E}">
        <p14:creationId xmlns:p14="http://schemas.microsoft.com/office/powerpoint/2010/main" val="343329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17</a:t>
            </a:fld>
            <a:endParaRPr lang="en-US"/>
          </a:p>
        </p:txBody>
      </p:sp>
    </p:spTree>
    <p:extLst>
      <p:ext uri="{BB962C8B-B14F-4D97-AF65-F5344CB8AC3E}">
        <p14:creationId xmlns:p14="http://schemas.microsoft.com/office/powerpoint/2010/main" val="69896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18</a:t>
            </a:fld>
            <a:endParaRPr lang="en-US"/>
          </a:p>
        </p:txBody>
      </p:sp>
    </p:spTree>
    <p:extLst>
      <p:ext uri="{BB962C8B-B14F-4D97-AF65-F5344CB8AC3E}">
        <p14:creationId xmlns:p14="http://schemas.microsoft.com/office/powerpoint/2010/main" val="7809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19</a:t>
            </a:fld>
            <a:endParaRPr lang="en-US"/>
          </a:p>
        </p:txBody>
      </p:sp>
    </p:spTree>
    <p:extLst>
      <p:ext uri="{BB962C8B-B14F-4D97-AF65-F5344CB8AC3E}">
        <p14:creationId xmlns:p14="http://schemas.microsoft.com/office/powerpoint/2010/main" val="223850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20</a:t>
            </a:fld>
            <a:endParaRPr lang="en-US"/>
          </a:p>
        </p:txBody>
      </p:sp>
    </p:spTree>
    <p:extLst>
      <p:ext uri="{BB962C8B-B14F-4D97-AF65-F5344CB8AC3E}">
        <p14:creationId xmlns:p14="http://schemas.microsoft.com/office/powerpoint/2010/main" val="37518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21</a:t>
            </a:fld>
            <a:endParaRPr lang="en-US"/>
          </a:p>
        </p:txBody>
      </p:sp>
    </p:spTree>
    <p:extLst>
      <p:ext uri="{BB962C8B-B14F-4D97-AF65-F5344CB8AC3E}">
        <p14:creationId xmlns:p14="http://schemas.microsoft.com/office/powerpoint/2010/main" val="109258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22</a:t>
            </a:fld>
            <a:endParaRPr lang="en-US"/>
          </a:p>
        </p:txBody>
      </p:sp>
    </p:spTree>
    <p:extLst>
      <p:ext uri="{BB962C8B-B14F-4D97-AF65-F5344CB8AC3E}">
        <p14:creationId xmlns:p14="http://schemas.microsoft.com/office/powerpoint/2010/main" val="269750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23</a:t>
            </a:fld>
            <a:endParaRPr lang="en-US"/>
          </a:p>
        </p:txBody>
      </p:sp>
    </p:spTree>
    <p:extLst>
      <p:ext uri="{BB962C8B-B14F-4D97-AF65-F5344CB8AC3E}">
        <p14:creationId xmlns:p14="http://schemas.microsoft.com/office/powerpoint/2010/main" val="392441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24</a:t>
            </a:fld>
            <a:endParaRPr lang="en-US"/>
          </a:p>
        </p:txBody>
      </p:sp>
    </p:spTree>
    <p:extLst>
      <p:ext uri="{BB962C8B-B14F-4D97-AF65-F5344CB8AC3E}">
        <p14:creationId xmlns:p14="http://schemas.microsoft.com/office/powerpoint/2010/main" val="171139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25</a:t>
            </a:fld>
            <a:endParaRPr lang="en-US"/>
          </a:p>
        </p:txBody>
      </p:sp>
    </p:spTree>
    <p:extLst>
      <p:ext uri="{BB962C8B-B14F-4D97-AF65-F5344CB8AC3E}">
        <p14:creationId xmlns:p14="http://schemas.microsoft.com/office/powerpoint/2010/main" val="18083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26</a:t>
            </a:fld>
            <a:endParaRPr lang="en-US"/>
          </a:p>
        </p:txBody>
      </p:sp>
    </p:spTree>
    <p:extLst>
      <p:ext uri="{BB962C8B-B14F-4D97-AF65-F5344CB8AC3E}">
        <p14:creationId xmlns:p14="http://schemas.microsoft.com/office/powerpoint/2010/main" val="187959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8</a:t>
            </a:fld>
            <a:endParaRPr lang="en-US"/>
          </a:p>
        </p:txBody>
      </p:sp>
    </p:spTree>
    <p:extLst>
      <p:ext uri="{BB962C8B-B14F-4D97-AF65-F5344CB8AC3E}">
        <p14:creationId xmlns:p14="http://schemas.microsoft.com/office/powerpoint/2010/main" val="461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9</a:t>
            </a:fld>
            <a:endParaRPr lang="en-US"/>
          </a:p>
        </p:txBody>
      </p:sp>
    </p:spTree>
    <p:extLst>
      <p:ext uri="{BB962C8B-B14F-4D97-AF65-F5344CB8AC3E}">
        <p14:creationId xmlns:p14="http://schemas.microsoft.com/office/powerpoint/2010/main" val="269043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10</a:t>
            </a:fld>
            <a:endParaRPr lang="en-US"/>
          </a:p>
        </p:txBody>
      </p:sp>
    </p:spTree>
    <p:extLst>
      <p:ext uri="{BB962C8B-B14F-4D97-AF65-F5344CB8AC3E}">
        <p14:creationId xmlns:p14="http://schemas.microsoft.com/office/powerpoint/2010/main" val="26342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11</a:t>
            </a:fld>
            <a:endParaRPr lang="en-US"/>
          </a:p>
        </p:txBody>
      </p:sp>
    </p:spTree>
    <p:extLst>
      <p:ext uri="{BB962C8B-B14F-4D97-AF65-F5344CB8AC3E}">
        <p14:creationId xmlns:p14="http://schemas.microsoft.com/office/powerpoint/2010/main" val="137101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13</a:t>
            </a:fld>
            <a:endParaRPr lang="en-US"/>
          </a:p>
        </p:txBody>
      </p:sp>
    </p:spTree>
    <p:extLst>
      <p:ext uri="{BB962C8B-B14F-4D97-AF65-F5344CB8AC3E}">
        <p14:creationId xmlns:p14="http://schemas.microsoft.com/office/powerpoint/2010/main" val="46868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14</a:t>
            </a:fld>
            <a:endParaRPr lang="en-US"/>
          </a:p>
        </p:txBody>
      </p:sp>
    </p:spTree>
    <p:extLst>
      <p:ext uri="{BB962C8B-B14F-4D97-AF65-F5344CB8AC3E}">
        <p14:creationId xmlns:p14="http://schemas.microsoft.com/office/powerpoint/2010/main" val="347298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15</a:t>
            </a:fld>
            <a:endParaRPr lang="en-US"/>
          </a:p>
        </p:txBody>
      </p:sp>
    </p:spTree>
    <p:extLst>
      <p:ext uri="{BB962C8B-B14F-4D97-AF65-F5344CB8AC3E}">
        <p14:creationId xmlns:p14="http://schemas.microsoft.com/office/powerpoint/2010/main" val="409693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C16BE-B3A8-7E45-8C93-954F3B1C7162}" type="slidenum">
              <a:rPr lang="en-US" smtClean="0"/>
              <a:t>16</a:t>
            </a:fld>
            <a:endParaRPr lang="en-US"/>
          </a:p>
        </p:txBody>
      </p:sp>
    </p:spTree>
    <p:extLst>
      <p:ext uri="{BB962C8B-B14F-4D97-AF65-F5344CB8AC3E}">
        <p14:creationId xmlns:p14="http://schemas.microsoft.com/office/powerpoint/2010/main" val="313884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C6B7-EDC7-42C1-8EDE-9243333339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31BB4-B313-4D8A-BD08-B83232173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B7AA6-3C50-4260-B427-854CE079B8B7}"/>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2071FE09-A697-4226-B56A-E1973705A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ACA57-B78D-4225-8766-EC7721D4DC71}"/>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7641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8C96-9A8E-45B3-A35C-7DD93AD4B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F5341-DD36-4804-A14D-FAF187771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27751-B00E-4C3A-8CB6-E50A4C13E5FB}"/>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19024597-AA67-423B-B970-20C13AA6D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E5FB2-CB74-48D8-B6A6-B73F076F949C}"/>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387728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5618-98F7-44C9-A7BD-88663FB06D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1E56B-6EDE-40C7-B51E-CF6C168816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ADB29-4124-4E02-851A-EE7D35714737}"/>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48BCCDF4-B5A1-433A-85F3-97AFEA0F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46F57-AC22-43D9-860D-63E6B16EB58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41719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544C-CFE7-49ED-80D4-6D2941CD1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8F69E-AA11-46E1-8364-ED490F3E1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53159-A4E4-430B-9664-8CED6DF71849}"/>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0DBAD456-F4CB-4DCF-8BA1-D160A0168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5F6D-550B-4B74-8D4A-01E2549EB29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2972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98A1-3DBC-45B1-B724-D3D526BC6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3C7BC-73B8-4AE4-9404-5B125AEEE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4A655-E6F1-4B38-B161-BC716B10309A}"/>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8900DED5-4E9D-4952-B0BB-511DD1D95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36F5E-89E3-451A-9290-58457EFE5E2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70648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4B0E-8F1F-43C4-9A57-163C7A512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3F16F-A2F8-4D9A-9BAB-99DE5092BD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42530-42FC-426C-91FC-326904F6F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EFEA3-5223-41D8-B168-105B286AAF5B}"/>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6" name="Footer Placeholder 5">
            <a:extLst>
              <a:ext uri="{FF2B5EF4-FFF2-40B4-BE49-F238E27FC236}">
                <a16:creationId xmlns:a16="http://schemas.microsoft.com/office/drawing/2014/main" id="{085B3531-D67B-4B8C-A2F0-BC94C3EA7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2374D-1C1D-4B93-A0A0-45B946C78A1D}"/>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771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2AF5-D500-4AB6-BF7D-58CCA1649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31271-0B50-471A-9231-4A485F814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5C1DB-C8AA-4D76-9D98-1540CAB96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F36A69-EB23-4624-B7FB-E15E61513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4073D6-55C4-4805-936F-E47F305D3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940D5-6481-4A86-9612-BA4CEA3E0CA4}"/>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8" name="Footer Placeholder 7">
            <a:extLst>
              <a:ext uri="{FF2B5EF4-FFF2-40B4-BE49-F238E27FC236}">
                <a16:creationId xmlns:a16="http://schemas.microsoft.com/office/drawing/2014/main" id="{01BB89C5-0308-4E21-B1DD-A0A20240A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FD2AE7-1964-433A-9DBF-7209C30FCAB0}"/>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2501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02B3-51B8-415B-9259-C91FB54BA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35BBD-0C85-4242-BC66-A9E4684A5CFF}"/>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4" name="Footer Placeholder 3">
            <a:extLst>
              <a:ext uri="{FF2B5EF4-FFF2-40B4-BE49-F238E27FC236}">
                <a16:creationId xmlns:a16="http://schemas.microsoft.com/office/drawing/2014/main" id="{8819076D-23F2-4E01-89DE-1E7305B8F5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FA26D4-63AE-432F-834A-7CF00EA6A28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35810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C25E8-78F5-4C28-AF86-729117D95F33}"/>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3" name="Footer Placeholder 2">
            <a:extLst>
              <a:ext uri="{FF2B5EF4-FFF2-40B4-BE49-F238E27FC236}">
                <a16:creationId xmlns:a16="http://schemas.microsoft.com/office/drawing/2014/main" id="{7E1A21CE-9703-4A36-A59B-51F2C6D0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5D192-ADB5-46A6-9BDC-4474A8E96FD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5259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5C38-7376-4F92-A742-EBBB30A02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7C0CB-4A00-4A94-A0E7-F62504224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3D4C3-ACE5-4140-A23D-4D4CAC43E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9968F-00D2-407F-876F-9D25A5CC700C}"/>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6" name="Footer Placeholder 5">
            <a:extLst>
              <a:ext uri="{FF2B5EF4-FFF2-40B4-BE49-F238E27FC236}">
                <a16:creationId xmlns:a16="http://schemas.microsoft.com/office/drawing/2014/main" id="{50CD0CD3-D0E5-42EA-9709-9177562E8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2C0F-6CA7-424A-91F8-0682B891538E}"/>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301065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0B93-8DEF-4473-B599-9E813333E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B54E4-8558-41D7-8EB3-96C4D247B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EC17D3-9AEB-4AA9-8BB9-1656CC1F1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6FF7E-1A90-46DC-8215-84F18756710B}"/>
              </a:ext>
            </a:extLst>
          </p:cNvPr>
          <p:cNvSpPr>
            <a:spLocks noGrp="1"/>
          </p:cNvSpPr>
          <p:nvPr>
            <p:ph type="dt" sz="half" idx="10"/>
          </p:nvPr>
        </p:nvSpPr>
        <p:spPr/>
        <p:txBody>
          <a:bodyPr/>
          <a:lstStyle/>
          <a:p>
            <a:fld id="{85E6084E-73C6-4E13-8287-767F91A6B798}" type="datetimeFigureOut">
              <a:rPr lang="en-US" smtClean="0"/>
              <a:t>5/24/2022</a:t>
            </a:fld>
            <a:endParaRPr lang="en-US"/>
          </a:p>
        </p:txBody>
      </p:sp>
      <p:sp>
        <p:nvSpPr>
          <p:cNvPr id="6" name="Footer Placeholder 5">
            <a:extLst>
              <a:ext uri="{FF2B5EF4-FFF2-40B4-BE49-F238E27FC236}">
                <a16:creationId xmlns:a16="http://schemas.microsoft.com/office/drawing/2014/main" id="{E969D463-1CC6-406D-8D4C-136749BBE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187BF-A9C5-4B86-BF05-8DBE7E83DC5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0247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14825B8-2694-4A38-B2DF-5F5F8E48AEFC}"/>
              </a:ext>
            </a:extLst>
          </p:cNvPr>
          <p:cNvGraphicFramePr>
            <a:graphicFrameLocks noChangeAspect="1"/>
          </p:cNvGraphicFramePr>
          <p:nvPr userDrawn="1">
            <p:custDataLst>
              <p:tags r:id="rId14"/>
            </p:custDataLst>
            <p:extLst>
              <p:ext uri="{D42A27DB-BD31-4B8C-83A1-F6EECF244321}">
                <p14:modId xmlns:p14="http://schemas.microsoft.com/office/powerpoint/2010/main" val="26105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1" name="think-cell Slide" r:id="rId15" imgW="384" imgH="384" progId="TCLayout.ActiveDocument.1">
                  <p:embed/>
                </p:oleObj>
              </mc:Choice>
              <mc:Fallback>
                <p:oleObj name="think-cell Slide" r:id="rId15" imgW="384" imgH="384" progId="TCLayout.ActiveDocument.1">
                  <p:embed/>
                  <p:pic>
                    <p:nvPicPr>
                      <p:cNvPr id="8" name="Object 7" hidden="1">
                        <a:extLst>
                          <a:ext uri="{FF2B5EF4-FFF2-40B4-BE49-F238E27FC236}">
                            <a16:creationId xmlns:a16="http://schemas.microsoft.com/office/drawing/2014/main" id="{914825B8-2694-4A38-B2DF-5F5F8E48AEF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8ABABC1-F080-4E9D-9986-1149D2986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FAF4D-C377-4BE5-B8F4-A5F69533F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776CB-683C-49D5-8DDA-3C3D82FE0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084E-73C6-4E13-8287-767F91A6B798}" type="datetimeFigureOut">
              <a:rPr lang="en-US" smtClean="0"/>
              <a:t>5/24/2022</a:t>
            </a:fld>
            <a:endParaRPr lang="en-US"/>
          </a:p>
        </p:txBody>
      </p:sp>
      <p:sp>
        <p:nvSpPr>
          <p:cNvPr id="5" name="Footer Placeholder 4">
            <a:extLst>
              <a:ext uri="{FF2B5EF4-FFF2-40B4-BE49-F238E27FC236}">
                <a16:creationId xmlns:a16="http://schemas.microsoft.com/office/drawing/2014/main" id="{B78FCFA8-2F7D-489F-B627-0090C882D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DF88AF-3B40-4AB1-8F08-94398CF41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A6CBF-5D88-46C4-B923-C5B910D087C8}" type="slidenum">
              <a:rPr lang="en-US" smtClean="0"/>
              <a:t>‹#›</a:t>
            </a:fld>
            <a:endParaRPr lang="en-US"/>
          </a:p>
        </p:txBody>
      </p:sp>
    </p:spTree>
    <p:extLst>
      <p:ext uri="{BB962C8B-B14F-4D97-AF65-F5344CB8AC3E}">
        <p14:creationId xmlns:p14="http://schemas.microsoft.com/office/powerpoint/2010/main" val="261498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hyperlink" Target="https://xc420rv9uhq.typeform.com/MedwayDEISurvey?utm_source=xxxxx&amp;utm_medium=xxxxx&amp;utm_campaign=xxxxx&amp;utm_term=xxxxx&amp;utm_content=xxxxx" TargetMode="Externa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87A4CF-5A3B-49C4-ACE4-11716BEFA664}"/>
              </a:ext>
            </a:extLst>
          </p:cNvPr>
          <p:cNvGraphicFramePr>
            <a:graphicFrameLocks noChangeAspect="1"/>
          </p:cNvGraphicFramePr>
          <p:nvPr>
            <p:custDataLst>
              <p:tags r:id="rId2"/>
            </p:custDataLst>
            <p:extLst>
              <p:ext uri="{D42A27DB-BD31-4B8C-83A1-F6EECF244321}">
                <p14:modId xmlns:p14="http://schemas.microsoft.com/office/powerpoint/2010/main" val="53440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5" name="think-cell Slide" r:id="rId4" imgW="384" imgH="384" progId="TCLayout.ActiveDocument.1">
                  <p:embed/>
                </p:oleObj>
              </mc:Choice>
              <mc:Fallback>
                <p:oleObj name="think-cell Slide" r:id="rId4" imgW="384" imgH="384" progId="TCLayout.ActiveDocument.1">
                  <p:embed/>
                  <p:pic>
                    <p:nvPicPr>
                      <p:cNvPr id="5" name="Object 4" hidden="1">
                        <a:extLst>
                          <a:ext uri="{FF2B5EF4-FFF2-40B4-BE49-F238E27FC236}">
                            <a16:creationId xmlns:a16="http://schemas.microsoft.com/office/drawing/2014/main" id="{5187A4CF-5A3B-49C4-ACE4-11716BEFA6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D85B74E-9685-43D6-8E41-86DDD52EFDD0}"/>
              </a:ext>
            </a:extLst>
          </p:cNvPr>
          <p:cNvPicPr>
            <a:picLocks noChangeAspect="1"/>
          </p:cNvPicPr>
          <p:nvPr/>
        </p:nvPicPr>
        <p:blipFill>
          <a:blip r:embed="rId6"/>
          <a:stretch>
            <a:fillRect/>
          </a:stretch>
        </p:blipFill>
        <p:spPr>
          <a:xfrm>
            <a:off x="0" y="10962"/>
            <a:ext cx="12192000" cy="6836076"/>
          </a:xfrm>
          <a:prstGeom prst="rect">
            <a:avLst/>
          </a:prstGeom>
        </p:spPr>
      </p:pic>
      <p:sp>
        <p:nvSpPr>
          <p:cNvPr id="2" name="Title 1">
            <a:extLst>
              <a:ext uri="{FF2B5EF4-FFF2-40B4-BE49-F238E27FC236}">
                <a16:creationId xmlns:a16="http://schemas.microsoft.com/office/drawing/2014/main" id="{2967A327-FC65-4614-A4F0-14918EF64E3C}"/>
              </a:ext>
            </a:extLst>
          </p:cNvPr>
          <p:cNvSpPr>
            <a:spLocks noGrp="1"/>
          </p:cNvSpPr>
          <p:nvPr>
            <p:ph type="ctrTitle"/>
          </p:nvPr>
        </p:nvSpPr>
        <p:spPr>
          <a:xfrm>
            <a:off x="1524000" y="1041400"/>
            <a:ext cx="9144000" cy="2387600"/>
          </a:xfrm>
          <a:solidFill>
            <a:schemeClr val="accent3">
              <a:lumMod val="20000"/>
              <a:lumOff val="80000"/>
              <a:alpha val="52000"/>
            </a:schemeClr>
          </a:solidFill>
        </p:spPr>
        <p:txBody>
          <a:bodyPr vert="horz" anchor="ctr"/>
          <a:lstStyle/>
          <a:p>
            <a:r>
              <a:rPr lang="en-US" b="1" dirty="0">
                <a:solidFill>
                  <a:schemeClr val="tx2">
                    <a:lumMod val="50000"/>
                  </a:schemeClr>
                </a:solidFill>
              </a:rPr>
              <a:t>IDEA Committee </a:t>
            </a:r>
            <a:br>
              <a:rPr lang="en-US" b="1" dirty="0">
                <a:solidFill>
                  <a:schemeClr val="tx2">
                    <a:lumMod val="50000"/>
                  </a:schemeClr>
                </a:solidFill>
              </a:rPr>
            </a:br>
            <a:r>
              <a:rPr lang="en-US" b="1" dirty="0">
                <a:solidFill>
                  <a:schemeClr val="tx2">
                    <a:lumMod val="50000"/>
                  </a:schemeClr>
                </a:solidFill>
              </a:rPr>
              <a:t>Community Forum</a:t>
            </a:r>
          </a:p>
        </p:txBody>
      </p:sp>
    </p:spTree>
    <p:extLst>
      <p:ext uri="{BB962C8B-B14F-4D97-AF65-F5344CB8AC3E}">
        <p14:creationId xmlns:p14="http://schemas.microsoft.com/office/powerpoint/2010/main" val="114487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1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6"/>
            <a:ext cx="3201366" cy="804841"/>
          </a:xfrm>
        </p:spPr>
        <p:txBody>
          <a:bodyPr vert="horz" anchor="b">
            <a:normAutofit/>
          </a:bodyPr>
          <a:lstStyle/>
          <a:p>
            <a:pPr algn="ctr"/>
            <a:r>
              <a:rPr lang="en-US" sz="4000" dirty="0">
                <a:solidFill>
                  <a:srgbClr val="FFFFFF"/>
                </a:solidFill>
              </a:rPr>
              <a:t>Housing</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rtl="0">
              <a:spcBef>
                <a:spcPts val="0"/>
              </a:spcBef>
              <a:spcAft>
                <a:spcPts val="800"/>
              </a:spcAft>
            </a:pPr>
            <a:endParaRPr lang="en-US" sz="16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457738" y="3059197"/>
            <a:ext cx="726754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Over half of Medway households (54%) are estimated to be single or two-person households</a:t>
            </a:r>
          </a:p>
          <a:p>
            <a:pPr marL="285750" indent="-285750">
              <a:buFont typeface="Arial" panose="020B0604020202020204" pitchFamily="34" charset="0"/>
              <a:buChar char="•"/>
            </a:pPr>
            <a:r>
              <a:rPr lang="en-US" dirty="0"/>
              <a:t>90% of Medway’s housing is owner-occupied (only 10% rental units), compared to 69% in Norfolk County and 62% across Massachusetts</a:t>
            </a:r>
          </a:p>
          <a:p>
            <a:pPr marL="285750" indent="-285750">
              <a:buFont typeface="Arial" panose="020B0604020202020204" pitchFamily="34" charset="0"/>
              <a:buChar char="•"/>
            </a:pPr>
            <a:r>
              <a:rPr lang="en-US" dirty="0"/>
              <a:t>Smaller households tend to prefer alternatives to owner-occupied single family homes – rentals are smaller and more economically attainable</a:t>
            </a:r>
          </a:p>
          <a:p>
            <a:pPr marL="285750" indent="-285750">
              <a:buFont typeface="Arial" panose="020B0604020202020204" pitchFamily="34" charset="0"/>
              <a:buChar char="•"/>
            </a:pPr>
            <a:r>
              <a:rPr lang="en-US" dirty="0"/>
              <a:t>1,200 households in Medway (26%) are cost-burdened, meaning they spend more than 30% of their monthly income on housing costs</a:t>
            </a:r>
          </a:p>
          <a:p>
            <a:pPr marL="285750" indent="-285750">
              <a:buFont typeface="Arial" panose="020B0604020202020204" pitchFamily="34" charset="0"/>
              <a:buChar char="•"/>
            </a:pPr>
            <a:r>
              <a:rPr lang="en-US" dirty="0"/>
              <a:t>Additional rental units coming online in the future (under construction)</a:t>
            </a:r>
          </a:p>
          <a:p>
            <a:pPr lvl="1"/>
            <a:endParaRPr lang="en-US" dirty="0"/>
          </a:p>
          <a:p>
            <a:pPr marL="285750" indent="-285750">
              <a:buFont typeface="Arial" panose="020B0604020202020204" pitchFamily="34" charset="0"/>
              <a:buChar char="•"/>
            </a:pPr>
            <a:r>
              <a:rPr lang="en-US" b="1" dirty="0"/>
              <a:t>Key Takeaways:  </a:t>
            </a:r>
            <a:r>
              <a:rPr lang="en-US" dirty="0"/>
              <a:t>There is currently a mismatch between housing options and household sizes and needs – Medway needs more smaller housing options.</a:t>
            </a:r>
            <a:endParaRPr lang="en-US" b="1" dirty="0"/>
          </a:p>
        </p:txBody>
      </p:sp>
      <p:pic>
        <p:nvPicPr>
          <p:cNvPr id="7" name="Content Placeholder 6">
            <a:extLst>
              <a:ext uri="{FF2B5EF4-FFF2-40B4-BE49-F238E27FC236}">
                <a16:creationId xmlns:a16="http://schemas.microsoft.com/office/drawing/2014/main" id="{D53DD3D6-3F8C-4BF0-AE35-F78603EF6BEB}"/>
              </a:ext>
            </a:extLst>
          </p:cNvPr>
          <p:cNvPicPr>
            <a:picLocks noGrp="1" noChangeAspect="1"/>
          </p:cNvPicPr>
          <p:nvPr>
            <p:ph idx="1"/>
          </p:nvPr>
        </p:nvPicPr>
        <p:blipFill>
          <a:blip r:embed="rId7"/>
          <a:stretch>
            <a:fillRect/>
          </a:stretch>
        </p:blipFill>
        <p:spPr>
          <a:xfrm>
            <a:off x="4036526" y="207138"/>
            <a:ext cx="3915272" cy="2759159"/>
          </a:xfrm>
        </p:spPr>
      </p:pic>
      <p:pic>
        <p:nvPicPr>
          <p:cNvPr id="15" name="Picture 14">
            <a:extLst>
              <a:ext uri="{FF2B5EF4-FFF2-40B4-BE49-F238E27FC236}">
                <a16:creationId xmlns:a16="http://schemas.microsoft.com/office/drawing/2014/main" id="{67C18AAE-152E-40E8-9367-75168586933F}"/>
              </a:ext>
            </a:extLst>
          </p:cNvPr>
          <p:cNvPicPr>
            <a:picLocks noChangeAspect="1"/>
          </p:cNvPicPr>
          <p:nvPr/>
        </p:nvPicPr>
        <p:blipFill>
          <a:blip r:embed="rId8"/>
          <a:stretch>
            <a:fillRect/>
          </a:stretch>
        </p:blipFill>
        <p:spPr>
          <a:xfrm>
            <a:off x="7951798" y="501170"/>
            <a:ext cx="3959812" cy="2250024"/>
          </a:xfrm>
          <a:prstGeom prst="rect">
            <a:avLst/>
          </a:prstGeom>
        </p:spPr>
      </p:pic>
      <p:pic>
        <p:nvPicPr>
          <p:cNvPr id="23" name="Picture 22">
            <a:extLst>
              <a:ext uri="{FF2B5EF4-FFF2-40B4-BE49-F238E27FC236}">
                <a16:creationId xmlns:a16="http://schemas.microsoft.com/office/drawing/2014/main" id="{9239F174-AC30-48F4-83E6-DDC285A745E2}"/>
              </a:ext>
            </a:extLst>
          </p:cNvPr>
          <p:cNvPicPr>
            <a:picLocks noChangeAspect="1"/>
          </p:cNvPicPr>
          <p:nvPr/>
        </p:nvPicPr>
        <p:blipFill>
          <a:blip r:embed="rId9"/>
          <a:stretch>
            <a:fillRect/>
          </a:stretch>
        </p:blipFill>
        <p:spPr>
          <a:xfrm>
            <a:off x="899486" y="1538979"/>
            <a:ext cx="2238844" cy="2281462"/>
          </a:xfrm>
          <a:prstGeom prst="rect">
            <a:avLst/>
          </a:prstGeom>
        </p:spPr>
      </p:pic>
      <p:pic>
        <p:nvPicPr>
          <p:cNvPr id="25" name="Picture 24">
            <a:extLst>
              <a:ext uri="{FF2B5EF4-FFF2-40B4-BE49-F238E27FC236}">
                <a16:creationId xmlns:a16="http://schemas.microsoft.com/office/drawing/2014/main" id="{F08C961D-FEAB-480A-B1B6-3C97E8EEE0EC}"/>
              </a:ext>
            </a:extLst>
          </p:cNvPr>
          <p:cNvPicPr>
            <a:picLocks noChangeAspect="1"/>
          </p:cNvPicPr>
          <p:nvPr/>
        </p:nvPicPr>
        <p:blipFill>
          <a:blip r:embed="rId10"/>
          <a:stretch>
            <a:fillRect/>
          </a:stretch>
        </p:blipFill>
        <p:spPr>
          <a:xfrm>
            <a:off x="909636" y="4015205"/>
            <a:ext cx="2228694" cy="2442240"/>
          </a:xfrm>
          <a:prstGeom prst="rect">
            <a:avLst/>
          </a:prstGeom>
        </p:spPr>
      </p:pic>
    </p:spTree>
    <p:extLst>
      <p:ext uri="{BB962C8B-B14F-4D97-AF65-F5344CB8AC3E}">
        <p14:creationId xmlns:p14="http://schemas.microsoft.com/office/powerpoint/2010/main" val="184570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35"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Accessibility &amp; Transportation</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rtl="0">
              <a:spcBef>
                <a:spcPts val="0"/>
              </a:spcBef>
              <a:spcAft>
                <a:spcPts val="800"/>
              </a:spcAft>
            </a:pPr>
            <a:endParaRPr lang="en-US" sz="16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10903" y="3174993"/>
            <a:ext cx="726754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Sidewalk coverage in Medway is a bit disconnected</a:t>
            </a:r>
          </a:p>
          <a:p>
            <a:pPr marL="742950" lvl="1" indent="-285750">
              <a:buFont typeface="Arial" panose="020B0604020202020204" pitchFamily="34" charset="0"/>
              <a:buChar char="•"/>
            </a:pPr>
            <a:r>
              <a:rPr lang="en-US" dirty="0"/>
              <a:t>Some primary roadways like Route 109, West St, Winthrop St, and Holliston St, do not connect residents to each other or to activity centers across town</a:t>
            </a:r>
          </a:p>
          <a:p>
            <a:pPr marL="285750" indent="-285750">
              <a:buFont typeface="Arial" panose="020B0604020202020204" pitchFamily="34" charset="0"/>
              <a:buChar char="•"/>
            </a:pPr>
            <a:r>
              <a:rPr lang="en-US" dirty="0"/>
              <a:t>Public transit (GATRA) has been significantly reduced due to the COVID-19 pandemic</a:t>
            </a:r>
          </a:p>
          <a:p>
            <a:pPr marL="742950" lvl="1" indent="-285750">
              <a:buFont typeface="Arial" panose="020B0604020202020204" pitchFamily="34" charset="0"/>
              <a:buChar char="•"/>
            </a:pPr>
            <a:r>
              <a:rPr lang="en-US" dirty="0"/>
              <a:t>Dial-A-Ride used to serve 2,000 passengers/year</a:t>
            </a:r>
          </a:p>
          <a:p>
            <a:pPr marL="742950" lvl="1" indent="-285750">
              <a:buFont typeface="Arial" panose="020B0604020202020204" pitchFamily="34" charset="0"/>
              <a:buChar char="•"/>
            </a:pPr>
            <a:r>
              <a:rPr lang="en-US" dirty="0"/>
              <a:t>Norfolk T shuttle used to serve over 7,600 passengers/year</a:t>
            </a:r>
          </a:p>
          <a:p>
            <a:pPr lvl="1"/>
            <a:endParaRPr lang="en-US" dirty="0"/>
          </a:p>
          <a:p>
            <a:pPr marL="285750" indent="-285750">
              <a:buFont typeface="Arial" panose="020B0604020202020204" pitchFamily="34" charset="0"/>
              <a:buChar char="•"/>
            </a:pPr>
            <a:r>
              <a:rPr lang="en-US" b="1" dirty="0"/>
              <a:t>Key Takeaways:  </a:t>
            </a:r>
            <a:r>
              <a:rPr lang="en-US" dirty="0"/>
              <a:t>Medway has challenges with accessibility due to disconnected network of sidewalks, and public transit options have declined while needs have increased, especially among seniors.</a:t>
            </a:r>
            <a:endParaRPr lang="en-US" b="1" dirty="0"/>
          </a:p>
        </p:txBody>
      </p:sp>
      <p:pic>
        <p:nvPicPr>
          <p:cNvPr id="7" name="Picture 6">
            <a:extLst>
              <a:ext uri="{FF2B5EF4-FFF2-40B4-BE49-F238E27FC236}">
                <a16:creationId xmlns:a16="http://schemas.microsoft.com/office/drawing/2014/main" id="{38897316-C3CF-405E-A218-240E6F94ADAD}"/>
              </a:ext>
            </a:extLst>
          </p:cNvPr>
          <p:cNvPicPr>
            <a:picLocks noChangeAspect="1"/>
          </p:cNvPicPr>
          <p:nvPr/>
        </p:nvPicPr>
        <p:blipFill>
          <a:blip r:embed="rId7"/>
          <a:stretch>
            <a:fillRect/>
          </a:stretch>
        </p:blipFill>
        <p:spPr>
          <a:xfrm>
            <a:off x="5340699" y="215754"/>
            <a:ext cx="5807948" cy="2811294"/>
          </a:xfrm>
          <a:prstGeom prst="rect">
            <a:avLst/>
          </a:prstGeom>
        </p:spPr>
      </p:pic>
    </p:spTree>
    <p:extLst>
      <p:ext uri="{BB962C8B-B14F-4D97-AF65-F5344CB8AC3E}">
        <p14:creationId xmlns:p14="http://schemas.microsoft.com/office/powerpoint/2010/main" val="73445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1139687" y="2974848"/>
            <a:ext cx="6843423" cy="1112656"/>
          </a:xfrm>
        </p:spPr>
        <p:txBody>
          <a:bodyPr vert="horz" lIns="91440" tIns="45720" rIns="91440" bIns="45720" rtlCol="0" anchor="b">
            <a:noAutofit/>
          </a:bodyPr>
          <a:lstStyle/>
          <a:p>
            <a:pPr algn="r"/>
            <a:r>
              <a:rPr lang="en-US" sz="6600" kern="1200" dirty="0">
                <a:solidFill>
                  <a:srgbClr val="FFFFFF"/>
                </a:solidFill>
                <a:latin typeface="+mn-lt"/>
                <a:ea typeface="+mj-ea"/>
                <a:cs typeface="+mj-cs"/>
              </a:rPr>
              <a:t>OUR FINDINGS &amp; COMMON THEMES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55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6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Defining Diversity</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123595" y="185996"/>
            <a:ext cx="7908401" cy="5746402"/>
          </a:xfrm>
        </p:spPr>
        <p:txBody>
          <a:bodyPr numCol="1" anchor="t">
            <a:normAutofit/>
          </a:bodyPr>
          <a:lstStyle/>
          <a:p>
            <a:pPr marL="0" marR="0" lvl="0" indent="0" algn="ctr">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What Does Diversity Mean?</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848EFA8-FC39-8C42-BE73-24E4BA8F4F0C}"/>
              </a:ext>
            </a:extLst>
          </p:cNvPr>
          <p:cNvSpPr txBox="1"/>
          <p:nvPr/>
        </p:nvSpPr>
        <p:spPr>
          <a:xfrm>
            <a:off x="4367695" y="779900"/>
            <a:ext cx="7733955" cy="5847755"/>
          </a:xfrm>
          <a:prstGeom prst="rect">
            <a:avLst/>
          </a:prstGeom>
          <a:noFill/>
        </p:spPr>
        <p:txBody>
          <a:bodyPr wrap="square">
            <a:spAutoFit/>
          </a:bodyPr>
          <a:lstStyle/>
          <a:p>
            <a:pPr rtl="0">
              <a:spcBef>
                <a:spcPts val="0"/>
              </a:spcBef>
              <a:spcAft>
                <a:spcPts val="800"/>
              </a:spcAft>
            </a:pPr>
            <a:r>
              <a:rPr lang="en-US" b="1" i="0" dirty="0">
                <a:solidFill>
                  <a:srgbClr val="222222"/>
                </a:solidFill>
                <a:effectLst/>
              </a:rPr>
              <a:t>Diversity</a:t>
            </a:r>
            <a:r>
              <a:rPr lang="en-US" i="0" dirty="0">
                <a:solidFill>
                  <a:srgbClr val="222222"/>
                </a:solidFill>
                <a:effectLst/>
              </a:rPr>
              <a:t> is a broad term that includes, but is not limited to, differences in:</a:t>
            </a:r>
          </a:p>
          <a:p>
            <a:pPr marL="742950" lvl="1" indent="-285750">
              <a:spcAft>
                <a:spcPts val="800"/>
              </a:spcAft>
              <a:buFont typeface="Arial" panose="020B0604020202020204" pitchFamily="34" charset="0"/>
              <a:buChar char="•"/>
            </a:pPr>
            <a:r>
              <a:rPr lang="en-US" dirty="0">
                <a:solidFill>
                  <a:srgbClr val="222222"/>
                </a:solidFill>
              </a:rPr>
              <a:t>Mental Health</a:t>
            </a:r>
          </a:p>
          <a:p>
            <a:pPr marL="742950" lvl="1" indent="-285750">
              <a:spcAft>
                <a:spcPts val="800"/>
              </a:spcAft>
              <a:buFont typeface="Arial" panose="020B0604020202020204" pitchFamily="34" charset="0"/>
              <a:buChar char="•"/>
            </a:pPr>
            <a:r>
              <a:rPr lang="en-US" dirty="0">
                <a:solidFill>
                  <a:srgbClr val="222222"/>
                </a:solidFill>
              </a:rPr>
              <a:t>Age</a:t>
            </a:r>
          </a:p>
          <a:p>
            <a:pPr marL="742950" lvl="1" indent="-285750">
              <a:spcAft>
                <a:spcPts val="800"/>
              </a:spcAft>
              <a:buFont typeface="Arial" panose="020B0604020202020204" pitchFamily="34" charset="0"/>
              <a:buChar char="•"/>
            </a:pPr>
            <a:r>
              <a:rPr lang="en-US" dirty="0">
                <a:solidFill>
                  <a:srgbClr val="222222"/>
                </a:solidFill>
              </a:rPr>
              <a:t>Physical Ability</a:t>
            </a:r>
          </a:p>
          <a:p>
            <a:pPr marL="742950" lvl="1" indent="-285750">
              <a:spcAft>
                <a:spcPts val="800"/>
              </a:spcAft>
              <a:buFont typeface="Arial" panose="020B0604020202020204" pitchFamily="34" charset="0"/>
              <a:buChar char="•"/>
            </a:pPr>
            <a:r>
              <a:rPr lang="en-US" dirty="0">
                <a:solidFill>
                  <a:srgbClr val="222222"/>
                </a:solidFill>
              </a:rPr>
              <a:t>Learning Ability</a:t>
            </a:r>
          </a:p>
          <a:p>
            <a:pPr marL="742950" lvl="1" indent="-285750">
              <a:spcAft>
                <a:spcPts val="800"/>
              </a:spcAft>
              <a:buFont typeface="Arial" panose="020B0604020202020204" pitchFamily="34" charset="0"/>
              <a:buChar char="•"/>
            </a:pPr>
            <a:r>
              <a:rPr lang="en-US" dirty="0">
                <a:solidFill>
                  <a:srgbClr val="222222"/>
                </a:solidFill>
              </a:rPr>
              <a:t>Race/Ethnicity</a:t>
            </a:r>
          </a:p>
          <a:p>
            <a:pPr marL="742950" lvl="1" indent="-285750">
              <a:spcAft>
                <a:spcPts val="800"/>
              </a:spcAft>
              <a:buFont typeface="Arial" panose="020B0604020202020204" pitchFamily="34" charset="0"/>
              <a:buChar char="•"/>
            </a:pPr>
            <a:r>
              <a:rPr lang="en-US" dirty="0">
                <a:solidFill>
                  <a:srgbClr val="222222"/>
                </a:solidFill>
              </a:rPr>
              <a:t>Accessibility Needs</a:t>
            </a:r>
          </a:p>
          <a:p>
            <a:pPr marL="1200150" lvl="2" indent="-285750">
              <a:spcAft>
                <a:spcPts val="800"/>
              </a:spcAft>
              <a:buFont typeface="Arial" panose="020B0604020202020204" pitchFamily="34" charset="0"/>
              <a:buChar char="•"/>
            </a:pPr>
            <a:r>
              <a:rPr lang="en-US" dirty="0">
                <a:solidFill>
                  <a:srgbClr val="222222"/>
                </a:solidFill>
              </a:rPr>
              <a:t>Language</a:t>
            </a:r>
          </a:p>
          <a:p>
            <a:pPr marL="1200150" lvl="2" indent="-285750">
              <a:spcAft>
                <a:spcPts val="800"/>
              </a:spcAft>
              <a:buFont typeface="Arial" panose="020B0604020202020204" pitchFamily="34" charset="0"/>
              <a:buChar char="•"/>
            </a:pPr>
            <a:r>
              <a:rPr lang="en-US" dirty="0">
                <a:solidFill>
                  <a:srgbClr val="222222"/>
                </a:solidFill>
              </a:rPr>
              <a:t>Transportation</a:t>
            </a:r>
          </a:p>
          <a:p>
            <a:pPr marL="1200150" lvl="2" indent="-285750">
              <a:spcAft>
                <a:spcPts val="800"/>
              </a:spcAft>
              <a:buFont typeface="Arial" panose="020B0604020202020204" pitchFamily="34" charset="0"/>
              <a:buChar char="•"/>
            </a:pPr>
            <a:r>
              <a:rPr lang="en-US" dirty="0">
                <a:solidFill>
                  <a:srgbClr val="222222"/>
                </a:solidFill>
              </a:rPr>
              <a:t>Public Service Needs</a:t>
            </a:r>
          </a:p>
          <a:p>
            <a:pPr marL="742950" lvl="1" indent="-285750">
              <a:spcAft>
                <a:spcPts val="800"/>
              </a:spcAft>
              <a:buFont typeface="Arial" panose="020B0604020202020204" pitchFamily="34" charset="0"/>
              <a:buChar char="•"/>
            </a:pPr>
            <a:r>
              <a:rPr lang="en-US" dirty="0">
                <a:solidFill>
                  <a:srgbClr val="222222"/>
                </a:solidFill>
              </a:rPr>
              <a:t>Gender/Identity</a:t>
            </a:r>
          </a:p>
          <a:p>
            <a:pPr marL="742950" lvl="1" indent="-285750">
              <a:spcAft>
                <a:spcPts val="800"/>
              </a:spcAft>
              <a:buFont typeface="Arial" panose="020B0604020202020204" pitchFamily="34" charset="0"/>
              <a:buChar char="•"/>
            </a:pPr>
            <a:r>
              <a:rPr lang="en-US" dirty="0">
                <a:solidFill>
                  <a:srgbClr val="222222"/>
                </a:solidFill>
              </a:rPr>
              <a:t>Religion</a:t>
            </a:r>
          </a:p>
          <a:p>
            <a:pPr marL="742950" lvl="1" indent="-285750">
              <a:spcAft>
                <a:spcPts val="800"/>
              </a:spcAft>
              <a:buFont typeface="Arial" panose="020B0604020202020204" pitchFamily="34" charset="0"/>
              <a:buChar char="•"/>
            </a:pPr>
            <a:r>
              <a:rPr lang="en-US" dirty="0">
                <a:solidFill>
                  <a:srgbClr val="222222"/>
                </a:solidFill>
              </a:rPr>
              <a:t>Socio-Economic Status</a:t>
            </a:r>
          </a:p>
          <a:p>
            <a:pPr marL="742950" lvl="1" indent="-285750">
              <a:spcAft>
                <a:spcPts val="800"/>
              </a:spcAft>
              <a:buFont typeface="Arial" panose="020B0604020202020204" pitchFamily="34" charset="0"/>
              <a:buChar char="•"/>
            </a:pPr>
            <a:r>
              <a:rPr lang="en-US" dirty="0">
                <a:solidFill>
                  <a:srgbClr val="222222"/>
                </a:solidFill>
              </a:rPr>
              <a:t>Thought/Ideology/Politics</a:t>
            </a:r>
          </a:p>
          <a:p>
            <a:pPr lvl="1">
              <a:spcAft>
                <a:spcPts val="800"/>
              </a:spcAft>
            </a:pPr>
            <a:endParaRPr lang="en-US" sz="400" dirty="0">
              <a:solidFill>
                <a:srgbClr val="222222"/>
              </a:solidFill>
            </a:endParaRPr>
          </a:p>
          <a:p>
            <a:pPr>
              <a:spcAft>
                <a:spcPts val="800"/>
              </a:spcAft>
            </a:pPr>
            <a:r>
              <a:rPr lang="en-US" b="1" dirty="0">
                <a:solidFill>
                  <a:srgbClr val="222222"/>
                </a:solidFill>
              </a:rPr>
              <a:t>Key Takeaway:  </a:t>
            </a:r>
            <a:r>
              <a:rPr lang="en-US" dirty="0">
                <a:solidFill>
                  <a:srgbClr val="222222"/>
                </a:solidFill>
              </a:rPr>
              <a:t>Diversity is about far more than race.</a:t>
            </a:r>
            <a:endParaRPr lang="en-US" b="1" dirty="0">
              <a:solidFill>
                <a:srgbClr val="000000"/>
              </a:solidFill>
            </a:endParaRPr>
          </a:p>
        </p:txBody>
      </p:sp>
    </p:spTree>
    <p:extLst>
      <p:ext uri="{BB962C8B-B14F-4D97-AF65-F5344CB8AC3E}">
        <p14:creationId xmlns:p14="http://schemas.microsoft.com/office/powerpoint/2010/main" val="344885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80"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Core Themes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7695" y="203111"/>
            <a:ext cx="7499408" cy="5632311"/>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Lack of awareness of Medway’s diversity</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Town, schools, and police are committed to issues regarding diversity, equity, &amp; inclusion</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Town has demonstrated willingness to make changes to support inclusivity</a:t>
            </a:r>
          </a:p>
          <a:p>
            <a:pPr marL="800100" lvl="1" indent="-342900">
              <a:buFont typeface="Symbol" panose="05050102010706020507" pitchFamily="18" charset="2"/>
              <a:buChar char=""/>
            </a:pPr>
            <a:r>
              <a:rPr lang="en-US" sz="2000" dirty="0">
                <a:latin typeface="Calibri" panose="020F0502020204030204" pitchFamily="34" charset="0"/>
                <a:ea typeface="DengXian" panose="02010600030101010101" pitchFamily="2" charset="-122"/>
                <a:cs typeface="Times New Roman" panose="02020603050405020304" pitchFamily="18" charset="0"/>
              </a:rPr>
              <a:t>F</a:t>
            </a:r>
            <a:r>
              <a:rPr lang="en-US" sz="2000" dirty="0">
                <a:effectLst/>
                <a:latin typeface="Calibri" panose="020F0502020204030204" pitchFamily="34" charset="0"/>
                <a:ea typeface="DengXian" panose="02010600030101010101" pitchFamily="2" charset="-122"/>
                <a:cs typeface="Times New Roman" panose="02020603050405020304" pitchFamily="18" charset="0"/>
              </a:rPr>
              <a:t>ormation of IDEA Committee</a:t>
            </a:r>
          </a:p>
          <a:p>
            <a:pPr marL="800100" lvl="1" indent="-342900">
              <a:buFont typeface="Symbol" panose="05050102010706020507" pitchFamily="18" charset="2"/>
              <a:buChar char=""/>
            </a:pPr>
            <a:r>
              <a:rPr lang="en-US" sz="2000" dirty="0">
                <a:latin typeface="Calibri" panose="020F0502020204030204" pitchFamily="34" charset="0"/>
                <a:ea typeface="DengXian" panose="02010600030101010101" pitchFamily="2" charset="-122"/>
                <a:cs typeface="Times New Roman" panose="02020603050405020304" pitchFamily="18" charset="0"/>
              </a:rPr>
              <a:t>I</a:t>
            </a:r>
            <a:r>
              <a:rPr lang="en-US" sz="2000" dirty="0">
                <a:effectLst/>
                <a:latin typeface="Calibri" panose="020F0502020204030204" pitchFamily="34" charset="0"/>
                <a:ea typeface="DengXian" panose="02010600030101010101" pitchFamily="2" charset="-122"/>
                <a:cs typeface="Times New Roman" panose="02020603050405020304" pitchFamily="18" charset="0"/>
              </a:rPr>
              <a:t>nclusion of menorah &amp; kinara at Choate Park in December</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800100" lvl="1" indent="-342900">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Banners in Thayer House during holiday season</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Expectations and realities can differ for residents who are part of under-represented populations</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DengXian" panose="02010600030101010101" pitchFamily="2" charset="-122"/>
                <a:cs typeface="Times New Roman" panose="02020603050405020304" pitchFamily="18" charset="0"/>
              </a:rPr>
              <a:t>Diversity, Equity, &amp; Inclusion are “hot button”, politically-charged issues, making it </a:t>
            </a:r>
            <a:r>
              <a:rPr lang="en-US" sz="2000" dirty="0">
                <a:effectLst/>
                <a:latin typeface="Calibri" panose="020F0502020204030204" pitchFamily="34" charset="0"/>
                <a:ea typeface="DengXian" panose="02010600030101010101" pitchFamily="2" charset="-122"/>
                <a:cs typeface="Times New Roman" panose="02020603050405020304" pitchFamily="18" charset="0"/>
              </a:rPr>
              <a:t>difficult to define, discuss, and reach consensus on them</a:t>
            </a:r>
          </a:p>
          <a:p>
            <a:pPr marL="342900" marR="0" lvl="0" indent="-342900">
              <a:spcBef>
                <a:spcPts val="0"/>
              </a:spcBef>
              <a:spcAft>
                <a:spcPts val="0"/>
              </a:spcAft>
              <a:buFont typeface="Symbol" panose="05050102010706020507" pitchFamily="18" charset="2"/>
              <a:buChar char=""/>
            </a:pPr>
            <a:r>
              <a:rPr lang="en-US" sz="2000" dirty="0">
                <a:latin typeface="Calibri" panose="020F0502020204030204" pitchFamily="34" charset="0"/>
                <a:ea typeface="DengXian" panose="02010600030101010101" pitchFamily="2" charset="-122"/>
                <a:cs typeface="Times New Roman" panose="02020603050405020304" pitchFamily="18" charset="0"/>
              </a:rPr>
              <a:t>Current social media climate in town creates hesitancy to speak up</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Mental </a:t>
            </a:r>
            <a:r>
              <a:rPr lang="en-US" sz="2000" dirty="0">
                <a:latin typeface="Calibri" panose="020F0502020204030204" pitchFamily="34" charset="0"/>
                <a:ea typeface="DengXian" panose="02010600030101010101" pitchFamily="2" charset="-122"/>
                <a:cs typeface="Times New Roman" panose="02020603050405020304" pitchFamily="18" charset="0"/>
              </a:rPr>
              <a:t>h</a:t>
            </a:r>
            <a:r>
              <a:rPr lang="en-US" sz="2000" dirty="0">
                <a:effectLst/>
                <a:latin typeface="Calibri" panose="020F0502020204030204" pitchFamily="34" charset="0"/>
                <a:ea typeface="DengXian" panose="02010600030101010101" pitchFamily="2" charset="-122"/>
                <a:cs typeface="Times New Roman" panose="02020603050405020304" pitchFamily="18" charset="0"/>
              </a:rPr>
              <a:t>ealth issues are a growing concern among residents of all ages </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DengXian" panose="02010600030101010101" pitchFamily="2" charset="-122"/>
                <a:cs typeface="Times New Roman" panose="02020603050405020304" pitchFamily="18" charset="0"/>
              </a:rPr>
              <a:t>Change is possible – will be incremental and require collective, collaborative effort</a:t>
            </a:r>
            <a:endParaRPr lang="en-US" sz="2000" dirty="0"/>
          </a:p>
        </p:txBody>
      </p:sp>
    </p:spTree>
    <p:extLst>
      <p:ext uri="{BB962C8B-B14F-4D97-AF65-F5344CB8AC3E}">
        <p14:creationId xmlns:p14="http://schemas.microsoft.com/office/powerpoint/2010/main" val="276200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2"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Specific Areas of Focus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586855"/>
            <a:ext cx="7499408" cy="550920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Housing</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Accessibility</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Language</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Transportation</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Public Services</a:t>
            </a:r>
          </a:p>
          <a:p>
            <a:pPr marL="342900"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Information Sharing</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Communication</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Education of Residents</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“Social Capital” Gap</a:t>
            </a:r>
          </a:p>
          <a:p>
            <a:pPr marL="342900"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Specific Populations</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Police</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Under-represented Populations</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Schools</a:t>
            </a:r>
          </a:p>
          <a:p>
            <a:pPr marL="800100" lvl="1" indent="-342900">
              <a:buFont typeface="Symbol" panose="05050102010706020507" pitchFamily="18" charset="2"/>
              <a:buChar char=""/>
            </a:pPr>
            <a:r>
              <a:rPr lang="en-US" sz="2400" dirty="0">
                <a:latin typeface="Calibri" panose="020F0502020204030204" pitchFamily="34" charset="0"/>
                <a:ea typeface="DengXian" panose="02010600030101010101" pitchFamily="2" charset="-122"/>
                <a:cs typeface="Times New Roman" panose="02020603050405020304" pitchFamily="18" charset="0"/>
              </a:rPr>
              <a:t>Seniors</a:t>
            </a: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207883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Housing</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7695" y="499534"/>
            <a:ext cx="7495394" cy="6155531"/>
          </a:xfrm>
          <a:prstGeom prst="rect">
            <a:avLst/>
          </a:prstGeom>
          <a:noFill/>
        </p:spPr>
        <p:txBody>
          <a:bodyPr wrap="square">
            <a:spAutoFit/>
          </a:bodyPr>
          <a:lstStyle/>
          <a:p>
            <a:r>
              <a:rPr lang="en-US" b="1" u="sng" dirty="0"/>
              <a:t>Affordability</a:t>
            </a:r>
          </a:p>
          <a:p>
            <a:pPr marL="285750" indent="-285750">
              <a:buFont typeface="Arial" panose="020B0604020202020204" pitchFamily="34" charset="0"/>
              <a:buChar char="•"/>
            </a:pPr>
            <a:r>
              <a:rPr lang="en-US" dirty="0"/>
              <a:t>Single-family homes make up the majority of housing stock in Medway</a:t>
            </a:r>
          </a:p>
          <a:p>
            <a:pPr marL="285750" indent="-285750">
              <a:buFont typeface="Arial" panose="020B0604020202020204" pitchFamily="34" charset="0"/>
              <a:buChar char="•"/>
            </a:pPr>
            <a:r>
              <a:rPr lang="en-US" dirty="0"/>
              <a:t>Many cannot afford to stay in their homes (age in place) but lack options for where to go</a:t>
            </a:r>
          </a:p>
          <a:p>
            <a:pPr marL="285750" indent="-285750">
              <a:buFont typeface="Arial" panose="020B0604020202020204" pitchFamily="34" charset="0"/>
              <a:buChar char="•"/>
            </a:pPr>
            <a:r>
              <a:rPr lang="en-US" dirty="0"/>
              <a:t>Limited stock of rental units currently, more under construction</a:t>
            </a:r>
          </a:p>
          <a:p>
            <a:pPr marL="285750" indent="-285750">
              <a:buFont typeface="Arial" panose="020B0604020202020204" pitchFamily="34" charset="0"/>
              <a:buChar char="•"/>
            </a:pPr>
            <a:r>
              <a:rPr lang="en-US" dirty="0"/>
              <a:t>Price for rentals is unaffordable for many</a:t>
            </a:r>
          </a:p>
          <a:p>
            <a:pPr marL="285750" indent="-285750">
              <a:buFont typeface="Arial" panose="020B0604020202020204" pitchFamily="34" charset="0"/>
              <a:buChar char="•"/>
            </a:pPr>
            <a:r>
              <a:rPr lang="en-US" dirty="0"/>
              <a:t>Mismatch between household size (majority one- or two-person households) and housing stock (majority 3+ bedroom single-family homes)</a:t>
            </a:r>
          </a:p>
          <a:p>
            <a:endParaRPr lang="en-US" dirty="0"/>
          </a:p>
          <a:p>
            <a:r>
              <a:rPr lang="en-US" b="1" u="sng" dirty="0"/>
              <a:t>Affordable Housing</a:t>
            </a:r>
          </a:p>
          <a:p>
            <a:pPr marL="285750" indent="-285750">
              <a:buFont typeface="Arial" panose="020B0604020202020204" pitchFamily="34" charset="0"/>
              <a:buChar char="•"/>
            </a:pPr>
            <a:r>
              <a:rPr lang="en-US" dirty="0"/>
              <a:t>Town has worked hard to meet state-mandated 10% threshold for affordable housing</a:t>
            </a:r>
          </a:p>
          <a:p>
            <a:pPr marL="285750" indent="-285750">
              <a:buFont typeface="Arial" panose="020B0604020202020204" pitchFamily="34" charset="0"/>
              <a:buChar char="•"/>
            </a:pPr>
            <a:r>
              <a:rPr lang="en-US" dirty="0"/>
              <a:t>Relatively few existing Medway residents qualify or appear interested</a:t>
            </a:r>
          </a:p>
          <a:p>
            <a:pPr marL="285750" indent="-285750">
              <a:buFont typeface="Arial" panose="020B0604020202020204" pitchFamily="34" charset="0"/>
              <a:buChar char="•"/>
            </a:pPr>
            <a:r>
              <a:rPr lang="en-US" dirty="0"/>
              <a:t>Affordable Housing in Medway may not be attractive to people who seek:</a:t>
            </a:r>
          </a:p>
          <a:p>
            <a:pPr marL="742950" lvl="1" indent="-285750">
              <a:buFont typeface="Arial" panose="020B0604020202020204" pitchFamily="34" charset="0"/>
              <a:buChar char="•"/>
            </a:pPr>
            <a:r>
              <a:rPr lang="en-US" dirty="0"/>
              <a:t>Public services</a:t>
            </a:r>
          </a:p>
          <a:p>
            <a:pPr marL="742950" lvl="1" indent="-285750">
              <a:buFont typeface="Arial" panose="020B0604020202020204" pitchFamily="34" charset="0"/>
              <a:buChar char="•"/>
            </a:pPr>
            <a:r>
              <a:rPr lang="en-US" dirty="0"/>
              <a:t>Public transportation</a:t>
            </a:r>
          </a:p>
          <a:p>
            <a:pPr marL="742950" lvl="1" indent="-285750">
              <a:buFont typeface="Arial" panose="020B0604020202020204" pitchFamily="34" charset="0"/>
              <a:buChar char="•"/>
            </a:pPr>
            <a:r>
              <a:rPr lang="en-US" dirty="0"/>
              <a:t>Translation services</a:t>
            </a:r>
          </a:p>
          <a:p>
            <a:pPr marL="742950" lvl="1" indent="-285750">
              <a:buFont typeface="Arial" panose="020B0604020202020204" pitchFamily="34" charset="0"/>
              <a:buChar char="•"/>
            </a:pPr>
            <a:r>
              <a:rPr lang="en-US" dirty="0"/>
              <a:t>Locally unavailable mental health resources</a:t>
            </a:r>
          </a:p>
          <a:p>
            <a:pPr marL="742950" lvl="1" indent="-285750">
              <a:buFont typeface="Arial" panose="020B0604020202020204" pitchFamily="34" charset="0"/>
              <a:buChar char="•"/>
            </a:pPr>
            <a:r>
              <a:rPr lang="en-US" dirty="0"/>
              <a:t>A more culturally-diverse population</a:t>
            </a:r>
          </a:p>
          <a:p>
            <a:endParaRPr lang="en-US" dirty="0"/>
          </a:p>
          <a:p>
            <a:pPr marL="1200150" lvl="2" indent="-285750">
              <a:buFont typeface="Arial" panose="020B0604020202020204" pitchFamily="34" charset="0"/>
              <a:buChar char="•"/>
            </a:pPr>
            <a:endParaRPr lang="en-US" dirty="0"/>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238304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Housing</a:t>
            </a:r>
            <a:br>
              <a:rPr lang="en-US" sz="4000" dirty="0">
                <a:solidFill>
                  <a:srgbClr val="FFFFFF"/>
                </a:solidFill>
              </a:rPr>
            </a:br>
            <a:r>
              <a:rPr lang="en-US" sz="4000" dirty="0">
                <a:solidFill>
                  <a:srgbClr val="FFFFFF"/>
                </a:solidFill>
              </a:rPr>
              <a:t>(cont’d)</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298568"/>
            <a:ext cx="7499408" cy="6155531"/>
          </a:xfrm>
          <a:prstGeom prst="rect">
            <a:avLst/>
          </a:prstGeom>
          <a:noFill/>
        </p:spPr>
        <p:txBody>
          <a:bodyPr wrap="square">
            <a:spAutoFit/>
          </a:bodyPr>
          <a:lstStyle/>
          <a:p>
            <a:r>
              <a:rPr lang="en-US" b="1" u="sng" dirty="0"/>
              <a:t>Public Housing</a:t>
            </a:r>
          </a:p>
          <a:p>
            <a:pPr marL="285750" indent="-285750">
              <a:buFont typeface="Arial" panose="020B0604020202020204" pitchFamily="34" charset="0"/>
              <a:buChar char="•"/>
            </a:pPr>
            <a:r>
              <a:rPr lang="en-US" dirty="0"/>
              <a:t>Medway maintains four public housing facilities. </a:t>
            </a:r>
          </a:p>
          <a:p>
            <a:pPr marL="742950" lvl="1" indent="-285750">
              <a:buFont typeface="Arial" panose="020B0604020202020204" pitchFamily="34" charset="0"/>
              <a:buChar char="•"/>
            </a:pPr>
            <a:r>
              <a:rPr lang="en-US" dirty="0" err="1"/>
              <a:t>Lovering</a:t>
            </a:r>
            <a:r>
              <a:rPr lang="en-US" dirty="0"/>
              <a:t> Heights and Kenney Drive are Over-55 state-funded housing</a:t>
            </a:r>
          </a:p>
          <a:p>
            <a:pPr marL="1200150" lvl="2" indent="-285750">
              <a:buFont typeface="Arial" panose="020B0604020202020204" pitchFamily="34" charset="0"/>
              <a:buChar char="•"/>
            </a:pPr>
            <a:r>
              <a:rPr lang="en-US" dirty="0"/>
              <a:t>Aging complexes with poor funding, accessibility &amp; transportation</a:t>
            </a:r>
          </a:p>
          <a:p>
            <a:pPr marL="1657350" lvl="3" indent="-285750">
              <a:buFont typeface="Arial" panose="020B0604020202020204" pitchFamily="34" charset="0"/>
              <a:buChar char="•"/>
            </a:pPr>
            <a:r>
              <a:rPr lang="en-US" dirty="0"/>
              <a:t>No elevators</a:t>
            </a:r>
          </a:p>
          <a:p>
            <a:pPr marL="1657350" lvl="3" indent="-285750">
              <a:buFont typeface="Arial" panose="020B0604020202020204" pitchFamily="34" charset="0"/>
              <a:buChar char="•"/>
            </a:pPr>
            <a:r>
              <a:rPr lang="en-US" dirty="0"/>
              <a:t>Limited access ramps</a:t>
            </a:r>
          </a:p>
          <a:p>
            <a:pPr marL="742950" lvl="1" indent="-285750">
              <a:buFont typeface="Arial" panose="020B0604020202020204" pitchFamily="34" charset="0"/>
              <a:buChar char="•"/>
            </a:pPr>
            <a:r>
              <a:rPr lang="en-US" dirty="0"/>
              <a:t>Mahan Circle is federally-funded Over-55 housing.</a:t>
            </a:r>
          </a:p>
          <a:p>
            <a:pPr marL="1200150" lvl="2" indent="-285750">
              <a:buFont typeface="Arial" panose="020B0604020202020204" pitchFamily="34" charset="0"/>
              <a:buChar char="•"/>
            </a:pPr>
            <a:r>
              <a:rPr lang="en-US" dirty="0"/>
              <a:t>Better funding, amenities and accessibility</a:t>
            </a:r>
          </a:p>
          <a:p>
            <a:pPr marL="742950" lvl="1" indent="-285750">
              <a:buFont typeface="Arial" panose="020B0604020202020204" pitchFamily="34" charset="0"/>
              <a:buChar char="•"/>
            </a:pPr>
            <a:r>
              <a:rPr lang="en-US" dirty="0"/>
              <a:t>Maple Lane is federally-funded family housing </a:t>
            </a:r>
          </a:p>
          <a:p>
            <a:pPr marL="1200150" lvl="2" indent="-285750">
              <a:buFont typeface="Arial" panose="020B0604020202020204" pitchFamily="34" charset="0"/>
              <a:buChar char="•"/>
            </a:pPr>
            <a:r>
              <a:rPr lang="en-US" dirty="0"/>
              <a:t>Limited number of units</a:t>
            </a:r>
          </a:p>
          <a:p>
            <a:pPr marL="1200150" lvl="2" indent="-285750">
              <a:buFont typeface="Arial" panose="020B0604020202020204" pitchFamily="34" charset="0"/>
              <a:buChar char="•"/>
            </a:pPr>
            <a:r>
              <a:rPr lang="en-US" dirty="0"/>
              <a:t>Limited accessibility</a:t>
            </a:r>
          </a:p>
          <a:p>
            <a:pPr marL="285750" indent="-285750">
              <a:buFont typeface="Arial" panose="020B0604020202020204" pitchFamily="34" charset="0"/>
              <a:buChar char="•"/>
            </a:pPr>
            <a:r>
              <a:rPr lang="en-US" dirty="0"/>
              <a:t>Federally-funded properties offer better quality than state-funded locations</a:t>
            </a:r>
          </a:p>
          <a:p>
            <a:pPr marL="1200150" lvl="2" indent="-285750">
              <a:buFont typeface="Arial" panose="020B0604020202020204" pitchFamily="34" charset="0"/>
              <a:buChar char="•"/>
            </a:pPr>
            <a:endParaRPr lang="en-US" dirty="0"/>
          </a:p>
          <a:p>
            <a:pPr marL="0" lvl="2"/>
            <a:r>
              <a:rPr lang="en-US" b="1" u="sng" dirty="0"/>
              <a:t>Housing Authority Issues</a:t>
            </a:r>
          </a:p>
          <a:p>
            <a:pPr marL="742950" lvl="3" indent="-285750">
              <a:buFont typeface="Arial" panose="020B0604020202020204" pitchFamily="34" charset="0"/>
              <a:buChar char="•"/>
            </a:pPr>
            <a:r>
              <a:rPr lang="en-US" dirty="0"/>
              <a:t>The state 5% set-aside demographic mandate unworkable</a:t>
            </a:r>
          </a:p>
          <a:p>
            <a:pPr marL="742950" lvl="3" indent="-285750">
              <a:buFont typeface="Arial" panose="020B0604020202020204" pitchFamily="34" charset="0"/>
              <a:buChar char="•"/>
            </a:pPr>
            <a:r>
              <a:rPr lang="en-US" dirty="0"/>
              <a:t>Lack of “minority” residents (as defined by state of MA DHCD) seeking housing in Medway</a:t>
            </a:r>
          </a:p>
          <a:p>
            <a:pPr marL="742950" lvl="3" indent="-285750">
              <a:buFont typeface="Arial" panose="020B0604020202020204" pitchFamily="34" charset="0"/>
              <a:buChar char="•"/>
            </a:pPr>
            <a:r>
              <a:rPr lang="en-US" dirty="0"/>
              <a:t>Residents from other towns not seeking to relocate to Medway</a:t>
            </a:r>
          </a:p>
          <a:p>
            <a:pPr marL="1200150" lvl="4" indent="-285750">
              <a:buFont typeface="Arial" panose="020B0604020202020204" pitchFamily="34" charset="0"/>
              <a:buChar char="•"/>
            </a:pPr>
            <a:r>
              <a:rPr lang="en-US" dirty="0"/>
              <a:t>Older complexes</a:t>
            </a:r>
          </a:p>
          <a:p>
            <a:pPr marL="1200150" lvl="4" indent="-285750">
              <a:buFont typeface="Arial" panose="020B0604020202020204" pitchFamily="34" charset="0"/>
              <a:buChar char="•"/>
            </a:pPr>
            <a:r>
              <a:rPr lang="en-US" dirty="0"/>
              <a:t>Lack of services</a:t>
            </a:r>
          </a:p>
          <a:p>
            <a:pPr marL="1200150" lvl="4" indent="-285750">
              <a:buFont typeface="Arial" panose="020B0604020202020204" pitchFamily="34" charset="0"/>
              <a:buChar char="•"/>
            </a:pPr>
            <a:r>
              <a:rPr lang="en-US" dirty="0"/>
              <a:t>Lack of transportation</a:t>
            </a: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5658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Accessibility</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10138"/>
            <a:ext cx="7499408" cy="66787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English as a Second </a:t>
            </a:r>
            <a:r>
              <a:rPr lang="en-US" dirty="0">
                <a:solidFill>
                  <a:prstClr val="black"/>
                </a:solidFill>
                <a:latin typeface="Calibri" panose="020F0502020204030204"/>
              </a:rPr>
              <a:t>L</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anguage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student population is rapidly increasing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Schools and Municipal buildings designed for English-speaking population </a:t>
            </a:r>
          </a:p>
          <a:p>
            <a:pPr marL="742950" lvl="1" indent="-285750">
              <a:buFont typeface="Arial" panose="020B0604020202020204" pitchFamily="34" charset="0"/>
              <a:buChar char="•"/>
            </a:pPr>
            <a:r>
              <a:rPr lang="en-US" dirty="0">
                <a:solidFill>
                  <a:prstClr val="black"/>
                </a:solidFill>
                <a:latin typeface="Calibri" panose="020F0502020204030204"/>
              </a:rPr>
              <a:t>Lack of multilingual signage and services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lvl="1" indent="-28575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Lack of translation services</a:t>
            </a:r>
          </a:p>
          <a:p>
            <a:pPr marL="1200150" lvl="2" indent="-285750">
              <a:buFont typeface="Arial" panose="020B0604020202020204" pitchFamily="34" charset="0"/>
              <a:buChar char="•"/>
            </a:pPr>
            <a:r>
              <a:rPr lang="en-US" dirty="0">
                <a:solidFill>
                  <a:prstClr val="black"/>
                </a:solidFill>
                <a:latin typeface="Calibri" panose="020F0502020204030204"/>
              </a:rPr>
              <a:t>Affects student, elderly, and immigrant residents</a:t>
            </a:r>
          </a:p>
          <a:p>
            <a:pPr marL="1200150" lvl="2" indent="-285750">
              <a:buFont typeface="Arial" panose="020B0604020202020204" pitchFamily="34" charset="0"/>
              <a:buChar char="•"/>
            </a:pPr>
            <a:r>
              <a:rPr lang="en-US" dirty="0">
                <a:solidFill>
                  <a:prstClr val="black"/>
                </a:solidFill>
                <a:latin typeface="Calibri" panose="020F0502020204030204"/>
              </a:rPr>
              <a:t>Documents and interpersonal communication affected</a:t>
            </a:r>
          </a:p>
          <a:p>
            <a:pPr marL="1200150" lvl="2" indent="-285750">
              <a:buFont typeface="Arial" panose="020B0604020202020204" pitchFamily="34" charset="0"/>
              <a:buChar char="•"/>
            </a:pPr>
            <a:r>
              <a:rPr lang="en-US" dirty="0">
                <a:solidFill>
                  <a:prstClr val="black"/>
                </a:solidFill>
                <a:latin typeface="Calibri" panose="020F0502020204030204"/>
              </a:rPr>
              <a:t>Expensive solutions</a:t>
            </a:r>
          </a:p>
          <a:p>
            <a:pPr marL="1200150" lvl="2" indent="-28575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a:t>
            </a:r>
            <a:r>
              <a:rPr lang="en-US" dirty="0">
                <a:solidFill>
                  <a:prstClr val="black"/>
                </a:solidFill>
                <a:latin typeface="Calibri" panose="020F0502020204030204"/>
              </a:rPr>
              <a:t>vents full participation in the community</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Limits students with unreliable transportation from participating in existing school programs, extracurricular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Limited elder transportation services are stressed by demand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Barrier to attracting new residents who rely on public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prstClr val="black"/>
                </a:solidFill>
                <a:latin typeface="Calibri" panose="020F0502020204030204"/>
              </a:rPr>
              <a:t>Public Buildings &amp; Services</a:t>
            </a: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Limited accessibility for persons with physical impairments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There is a lack of centralized resource and service delivery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Social workers located at Housing Authority and Senior Center – no resources for general resident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place for new residents to go when they arrive in Medway for direction</a:t>
            </a:r>
          </a:p>
          <a:p>
            <a:pPr marL="742950" lvl="1" indent="-285750">
              <a:buFont typeface="Arial" panose="020B0604020202020204" pitchFamily="34" charset="0"/>
              <a:buChar char="•"/>
              <a:defRPr/>
            </a:pPr>
            <a:r>
              <a:rPr lang="en-US" dirty="0">
                <a:solidFill>
                  <a:prstClr val="black"/>
                </a:solidFill>
                <a:latin typeface="Calibri" panose="020F0502020204030204"/>
              </a:rPr>
              <a:t>Often schools are the first interaction new families have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Schools not equipped to meet broad range of needs being presented</a:t>
            </a: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75821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6"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Information Sharing</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499534"/>
            <a:ext cx="7499408" cy="58785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Many residents </a:t>
            </a:r>
            <a:r>
              <a:rPr lang="en-US" dirty="0">
                <a:solidFill>
                  <a:prstClr val="black"/>
                </a:solidFill>
                <a:latin typeface="Calibri" panose="020F0502020204030204"/>
              </a:rPr>
              <a:t>do not feel informed about important happenings in town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Expand resources like business directory, </a:t>
            </a:r>
            <a:r>
              <a:rPr lang="en-US" dirty="0">
                <a:solidFill>
                  <a:prstClr val="black"/>
                </a:solidFill>
                <a:latin typeface="Calibri" panose="020F0502020204030204"/>
              </a:rPr>
              <a:t>centralized town calendar with events (not just board/committee meetings), more recorded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Medway-specific Facebook pages have created division among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Lack of a platform for discussing DEI issues productively/respectfully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prstClr val="black"/>
                </a:solidFill>
                <a:latin typeface="Calibri" panose="020F0502020204030204"/>
              </a:rPr>
              <a:t>Education of Residents</a:t>
            </a: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Many residents do not know how small towns in MA work / municipal regs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Residents want to know how to become involved, what decisions they can impact, ways to elevate their ideas/concerns/questions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Lack of awareness of municipal/school hiring practices and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prstClr val="black"/>
                </a:solidFill>
                <a:latin typeface="Calibri" panose="020F0502020204030204"/>
              </a:rPr>
              <a:t>“Social Capital” Gap</a:t>
            </a: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Long-time residents of</a:t>
            </a:r>
            <a:r>
              <a:rPr lang="en-US" dirty="0">
                <a:solidFill>
                  <a:prstClr val="black"/>
                </a:solidFill>
                <a:latin typeface="Calibri" panose="020F0502020204030204"/>
              </a:rPr>
              <a:t> Medway know who to contact with issues and how to get things done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Newer residents lac</a:t>
            </a:r>
            <a:r>
              <a:rPr lang="en-US" dirty="0">
                <a:solidFill>
                  <a:prstClr val="black"/>
                </a:solidFill>
                <a:latin typeface="Calibri" panose="020F0502020204030204"/>
              </a:rPr>
              <a:t>k this knowledge, and there is currently no resource to help residents acquire it</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Creates an inequity amongst residents based on who knows what</a:t>
            </a:r>
            <a:r>
              <a:rPr lang="en-US" dirty="0">
                <a:solidFill>
                  <a:prstClr val="black"/>
                </a:solidFill>
                <a:latin typeface="Calibri" panose="020F0502020204030204"/>
              </a:rPr>
              <a:t>/whom</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82119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extLst>
              <p:ext uri="{D42A27DB-BD31-4B8C-83A1-F6EECF244321}">
                <p14:modId xmlns:p14="http://schemas.microsoft.com/office/powerpoint/2010/main" val="1976815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9"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Committee Members</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575916" y="454902"/>
            <a:ext cx="7269929" cy="3151625"/>
          </a:xfrm>
        </p:spPr>
        <p:txBody>
          <a:bodyPr anchor="ctr">
            <a:normAutofit/>
          </a:bodyPr>
          <a:lstStyle/>
          <a:p>
            <a:pPr marL="0" indent="0">
              <a:buNone/>
            </a:pPr>
            <a:r>
              <a:rPr lang="en-US" sz="1500" dirty="0"/>
              <a:t>Select Board issued Committee Charge on December 7, 2020 (updated April 2021), specifying nine (9) members to be appointed as follows:</a:t>
            </a:r>
          </a:p>
          <a:p>
            <a:pPr marL="0" indent="0">
              <a:buNone/>
            </a:pPr>
            <a:endParaRPr lang="en-US" sz="400" dirty="0"/>
          </a:p>
          <a:p>
            <a:pPr lvl="1">
              <a:lnSpc>
                <a:spcPts val="1600"/>
              </a:lnSpc>
            </a:pPr>
            <a:r>
              <a:rPr lang="en-US" sz="1500" dirty="0"/>
              <a:t>One (1) member from the Select Board</a:t>
            </a:r>
          </a:p>
          <a:p>
            <a:pPr lvl="1">
              <a:lnSpc>
                <a:spcPts val="1600"/>
              </a:lnSpc>
            </a:pPr>
            <a:r>
              <a:rPr lang="en-US" sz="1500" dirty="0"/>
              <a:t>One (1) member recommended by the School Committee</a:t>
            </a:r>
          </a:p>
          <a:p>
            <a:pPr lvl="1">
              <a:lnSpc>
                <a:spcPts val="1600"/>
              </a:lnSpc>
            </a:pPr>
            <a:r>
              <a:rPr lang="en-US" sz="1500" dirty="0"/>
              <a:t>One (1) member recommended by the Council on Aging</a:t>
            </a:r>
          </a:p>
          <a:p>
            <a:pPr lvl="1">
              <a:lnSpc>
                <a:spcPts val="1600"/>
              </a:lnSpc>
            </a:pPr>
            <a:r>
              <a:rPr lang="en-US" sz="1500" dirty="0"/>
              <a:t>One (1) member who is a resident of Medway and an employee of the Medway Police Department</a:t>
            </a:r>
          </a:p>
          <a:p>
            <a:pPr lvl="1">
              <a:lnSpc>
                <a:spcPts val="1600"/>
              </a:lnSpc>
            </a:pPr>
            <a:r>
              <a:rPr lang="en-US" sz="1500" dirty="0"/>
              <a:t>One (1) Medway Business Owner or Civic Organization Member from an under-represented population</a:t>
            </a:r>
          </a:p>
          <a:p>
            <a:pPr lvl="1">
              <a:lnSpc>
                <a:spcPts val="1600"/>
              </a:lnSpc>
            </a:pPr>
            <a:r>
              <a:rPr lang="en-US" sz="1500" dirty="0"/>
              <a:t>Four (4) residents of the Town, one of whom shall be selected from and represent Medway’s BIPOC population</a:t>
            </a:r>
          </a:p>
          <a:p>
            <a:pPr>
              <a:lnSpc>
                <a:spcPts val="1800"/>
              </a:lnSpc>
            </a:pPr>
            <a:endParaRPr lang="en-US" sz="2400" dirty="0"/>
          </a:p>
        </p:txBody>
      </p:sp>
      <p:graphicFrame>
        <p:nvGraphicFramePr>
          <p:cNvPr id="5" name="Table 5">
            <a:extLst>
              <a:ext uri="{FF2B5EF4-FFF2-40B4-BE49-F238E27FC236}">
                <a16:creationId xmlns:a16="http://schemas.microsoft.com/office/drawing/2014/main" id="{70687845-080B-5407-F4B8-B04BDEE20B65}"/>
              </a:ext>
            </a:extLst>
          </p:cNvPr>
          <p:cNvGraphicFramePr>
            <a:graphicFrameLocks noGrp="1"/>
          </p:cNvGraphicFramePr>
          <p:nvPr>
            <p:extLst>
              <p:ext uri="{D42A27DB-BD31-4B8C-83A1-F6EECF244321}">
                <p14:modId xmlns:p14="http://schemas.microsoft.com/office/powerpoint/2010/main" val="2386764597"/>
              </p:ext>
            </p:extLst>
          </p:nvPr>
        </p:nvGraphicFramePr>
        <p:xfrm>
          <a:off x="4893648" y="3439138"/>
          <a:ext cx="6660591" cy="3094029"/>
        </p:xfrm>
        <a:graphic>
          <a:graphicData uri="http://schemas.openxmlformats.org/drawingml/2006/table">
            <a:tbl>
              <a:tblPr firstRow="1" bandRow="1">
                <a:tableStyleId>{5C22544A-7EE6-4342-B048-85BDC9FD1C3A}</a:tableStyleId>
              </a:tblPr>
              <a:tblGrid>
                <a:gridCol w="2525170">
                  <a:extLst>
                    <a:ext uri="{9D8B030D-6E8A-4147-A177-3AD203B41FA5}">
                      <a16:colId xmlns:a16="http://schemas.microsoft.com/office/drawing/2014/main" val="198130434"/>
                    </a:ext>
                  </a:extLst>
                </a:gridCol>
                <a:gridCol w="4135421">
                  <a:extLst>
                    <a:ext uri="{9D8B030D-6E8A-4147-A177-3AD203B41FA5}">
                      <a16:colId xmlns:a16="http://schemas.microsoft.com/office/drawing/2014/main" val="3338367444"/>
                    </a:ext>
                  </a:extLst>
                </a:gridCol>
              </a:tblGrid>
              <a:tr h="343781">
                <a:tc>
                  <a:txBody>
                    <a:bodyPr/>
                    <a:lstStyle/>
                    <a:p>
                      <a:r>
                        <a:rPr lang="en-US" sz="1500" dirty="0">
                          <a:solidFill>
                            <a:schemeClr val="tx1"/>
                          </a:solidFill>
                        </a:rPr>
                        <a:t>Daniel </a:t>
                      </a:r>
                      <a:r>
                        <a:rPr lang="en-US" sz="1500" dirty="0" err="1">
                          <a:solidFill>
                            <a:schemeClr val="tx1"/>
                          </a:solidFill>
                        </a:rPr>
                        <a:t>Kerls</a:t>
                      </a:r>
                      <a:endParaRPr lang="en-US" sz="1500" dirty="0">
                        <a:solidFill>
                          <a:schemeClr val="tx1"/>
                        </a:solidFill>
                      </a:endParaRPr>
                    </a:p>
                  </a:txBody>
                  <a:tcPr>
                    <a:solidFill>
                      <a:schemeClr val="bg2"/>
                    </a:solidFill>
                  </a:tcPr>
                </a:tc>
                <a:tc>
                  <a:txBody>
                    <a:bodyPr/>
                    <a:lstStyle/>
                    <a:p>
                      <a:r>
                        <a:rPr lang="en-US" sz="1500" dirty="0">
                          <a:solidFill>
                            <a:schemeClr val="tx1"/>
                          </a:solidFill>
                        </a:rPr>
                        <a:t>Chair, Resident</a:t>
                      </a:r>
                    </a:p>
                  </a:txBody>
                  <a:tcPr>
                    <a:solidFill>
                      <a:schemeClr val="bg2"/>
                    </a:solidFill>
                  </a:tcPr>
                </a:tc>
                <a:extLst>
                  <a:ext uri="{0D108BD9-81ED-4DB2-BD59-A6C34878D82A}">
                    <a16:rowId xmlns:a16="http://schemas.microsoft.com/office/drawing/2014/main" val="1542771202"/>
                  </a:ext>
                </a:extLst>
              </a:tr>
              <a:tr h="343781">
                <a:tc>
                  <a:txBody>
                    <a:bodyPr/>
                    <a:lstStyle/>
                    <a:p>
                      <a:r>
                        <a:rPr lang="en-US" sz="1500" b="1" dirty="0">
                          <a:solidFill>
                            <a:schemeClr val="tx1"/>
                          </a:solidFill>
                        </a:rPr>
                        <a:t>John </a:t>
                      </a:r>
                      <a:r>
                        <a:rPr lang="en-US" sz="1500" b="1" dirty="0" err="1">
                          <a:solidFill>
                            <a:schemeClr val="tx1"/>
                          </a:solidFill>
                        </a:rPr>
                        <a:t>Foresto</a:t>
                      </a:r>
                      <a:endParaRPr lang="en-US" sz="1500" b="1" dirty="0">
                        <a:solidFill>
                          <a:schemeClr val="tx1"/>
                        </a:solidFill>
                      </a:endParaRPr>
                    </a:p>
                  </a:txBody>
                  <a:tcPr/>
                </a:tc>
                <a:tc>
                  <a:txBody>
                    <a:bodyPr/>
                    <a:lstStyle/>
                    <a:p>
                      <a:r>
                        <a:rPr lang="en-US" sz="1500" b="1" dirty="0">
                          <a:solidFill>
                            <a:schemeClr val="tx1"/>
                          </a:solidFill>
                        </a:rPr>
                        <a:t>Vice-Chair, Select Board Representative</a:t>
                      </a:r>
                    </a:p>
                  </a:txBody>
                  <a:tcPr/>
                </a:tc>
                <a:extLst>
                  <a:ext uri="{0D108BD9-81ED-4DB2-BD59-A6C34878D82A}">
                    <a16:rowId xmlns:a16="http://schemas.microsoft.com/office/drawing/2014/main" val="2814298132"/>
                  </a:ext>
                </a:extLst>
              </a:tr>
              <a:tr h="343781">
                <a:tc>
                  <a:txBody>
                    <a:bodyPr/>
                    <a:lstStyle/>
                    <a:p>
                      <a:r>
                        <a:rPr lang="en-US" sz="1500" dirty="0">
                          <a:solidFill>
                            <a:schemeClr val="tx1"/>
                          </a:solidFill>
                        </a:rPr>
                        <a:t>Lt. William Kingsbury</a:t>
                      </a:r>
                    </a:p>
                  </a:txBody>
                  <a:tcPr/>
                </a:tc>
                <a:tc>
                  <a:txBody>
                    <a:bodyPr/>
                    <a:lstStyle/>
                    <a:p>
                      <a:r>
                        <a:rPr lang="en-US" sz="1500" dirty="0">
                          <a:solidFill>
                            <a:schemeClr val="tx1"/>
                          </a:solidFill>
                        </a:rPr>
                        <a:t>Police Department Representative</a:t>
                      </a:r>
                    </a:p>
                  </a:txBody>
                  <a:tcPr/>
                </a:tc>
                <a:extLst>
                  <a:ext uri="{0D108BD9-81ED-4DB2-BD59-A6C34878D82A}">
                    <a16:rowId xmlns:a16="http://schemas.microsoft.com/office/drawing/2014/main" val="4205311157"/>
                  </a:ext>
                </a:extLst>
              </a:tr>
              <a:tr h="343781">
                <a:tc>
                  <a:txBody>
                    <a:bodyPr/>
                    <a:lstStyle/>
                    <a:p>
                      <a:r>
                        <a:rPr lang="en-US" sz="1500" dirty="0">
                          <a:solidFill>
                            <a:schemeClr val="tx1"/>
                          </a:solidFill>
                        </a:rPr>
                        <a:t>Judith Lane</a:t>
                      </a:r>
                    </a:p>
                  </a:txBody>
                  <a:tcPr/>
                </a:tc>
                <a:tc>
                  <a:txBody>
                    <a:bodyPr/>
                    <a:lstStyle/>
                    <a:p>
                      <a:r>
                        <a:rPr lang="en-US" sz="1500" dirty="0">
                          <a:solidFill>
                            <a:schemeClr val="tx1"/>
                          </a:solidFill>
                        </a:rPr>
                        <a:t>Council on Aging Representative</a:t>
                      </a:r>
                    </a:p>
                  </a:txBody>
                  <a:tcPr/>
                </a:tc>
                <a:extLst>
                  <a:ext uri="{0D108BD9-81ED-4DB2-BD59-A6C34878D82A}">
                    <a16:rowId xmlns:a16="http://schemas.microsoft.com/office/drawing/2014/main" val="1707768361"/>
                  </a:ext>
                </a:extLst>
              </a:tr>
              <a:tr h="343781">
                <a:tc>
                  <a:txBody>
                    <a:bodyPr/>
                    <a:lstStyle/>
                    <a:p>
                      <a:r>
                        <a:rPr lang="en-US" sz="1500" dirty="0">
                          <a:solidFill>
                            <a:schemeClr val="tx1"/>
                          </a:solidFill>
                        </a:rPr>
                        <a:t>Susan Dietrich</a:t>
                      </a:r>
                    </a:p>
                  </a:txBody>
                  <a:tcPr/>
                </a:tc>
                <a:tc>
                  <a:txBody>
                    <a:bodyPr/>
                    <a:lstStyle/>
                    <a:p>
                      <a:r>
                        <a:rPr lang="en-US" sz="1500" dirty="0">
                          <a:solidFill>
                            <a:schemeClr val="tx1"/>
                          </a:solidFill>
                        </a:rPr>
                        <a:t>School Committee Representative</a:t>
                      </a:r>
                    </a:p>
                  </a:txBody>
                  <a:tcPr/>
                </a:tc>
                <a:extLst>
                  <a:ext uri="{0D108BD9-81ED-4DB2-BD59-A6C34878D82A}">
                    <a16:rowId xmlns:a16="http://schemas.microsoft.com/office/drawing/2014/main" val="960905154"/>
                  </a:ext>
                </a:extLst>
              </a:tr>
              <a:tr h="343781">
                <a:tc>
                  <a:txBody>
                    <a:bodyPr/>
                    <a:lstStyle/>
                    <a:p>
                      <a:r>
                        <a:rPr lang="en-US" sz="1500" dirty="0">
                          <a:solidFill>
                            <a:schemeClr val="tx1"/>
                          </a:solidFill>
                        </a:rPr>
                        <a:t>Andrea Crow Henry</a:t>
                      </a:r>
                    </a:p>
                  </a:txBody>
                  <a:tcPr/>
                </a:tc>
                <a:tc>
                  <a:txBody>
                    <a:bodyPr/>
                    <a:lstStyle/>
                    <a:p>
                      <a:r>
                        <a:rPr lang="en-US" sz="1500" dirty="0">
                          <a:solidFill>
                            <a:schemeClr val="tx1"/>
                          </a:solidFill>
                        </a:rPr>
                        <a:t>Civic Leader</a:t>
                      </a:r>
                    </a:p>
                  </a:txBody>
                  <a:tcPr/>
                </a:tc>
                <a:extLst>
                  <a:ext uri="{0D108BD9-81ED-4DB2-BD59-A6C34878D82A}">
                    <a16:rowId xmlns:a16="http://schemas.microsoft.com/office/drawing/2014/main" val="3275194436"/>
                  </a:ext>
                </a:extLst>
              </a:tr>
              <a:tr h="343781">
                <a:tc>
                  <a:txBody>
                    <a:bodyPr/>
                    <a:lstStyle/>
                    <a:p>
                      <a:r>
                        <a:rPr lang="en-US" sz="1500" dirty="0">
                          <a:solidFill>
                            <a:schemeClr val="tx1"/>
                          </a:solidFill>
                        </a:rPr>
                        <a:t>Khalid Abdi</a:t>
                      </a:r>
                    </a:p>
                  </a:txBody>
                  <a:tcPr/>
                </a:tc>
                <a:tc>
                  <a:txBody>
                    <a:bodyPr/>
                    <a:lstStyle/>
                    <a:p>
                      <a:r>
                        <a:rPr lang="en-US" sz="1500" dirty="0">
                          <a:solidFill>
                            <a:schemeClr val="tx1"/>
                          </a:solidFill>
                        </a:rPr>
                        <a:t>Member</a:t>
                      </a:r>
                    </a:p>
                  </a:txBody>
                  <a:tcPr/>
                </a:tc>
                <a:extLst>
                  <a:ext uri="{0D108BD9-81ED-4DB2-BD59-A6C34878D82A}">
                    <a16:rowId xmlns:a16="http://schemas.microsoft.com/office/drawing/2014/main" val="2195454843"/>
                  </a:ext>
                </a:extLst>
              </a:tr>
              <a:tr h="343781">
                <a:tc>
                  <a:txBody>
                    <a:bodyPr/>
                    <a:lstStyle/>
                    <a:p>
                      <a:r>
                        <a:rPr lang="en-US" sz="1500" dirty="0">
                          <a:solidFill>
                            <a:schemeClr val="tx1"/>
                          </a:solidFill>
                        </a:rPr>
                        <a:t>Marques Crosby</a:t>
                      </a:r>
                    </a:p>
                  </a:txBody>
                  <a:tcPr/>
                </a:tc>
                <a:tc>
                  <a:txBody>
                    <a:bodyPr/>
                    <a:lstStyle/>
                    <a:p>
                      <a:r>
                        <a:rPr lang="en-US" sz="1500" dirty="0">
                          <a:solidFill>
                            <a:schemeClr val="tx1"/>
                          </a:solidFill>
                        </a:rPr>
                        <a:t>Member</a:t>
                      </a:r>
                    </a:p>
                  </a:txBody>
                  <a:tcPr/>
                </a:tc>
                <a:extLst>
                  <a:ext uri="{0D108BD9-81ED-4DB2-BD59-A6C34878D82A}">
                    <a16:rowId xmlns:a16="http://schemas.microsoft.com/office/drawing/2014/main" val="1712746429"/>
                  </a:ext>
                </a:extLst>
              </a:tr>
              <a:tr h="343781">
                <a:tc>
                  <a:txBody>
                    <a:bodyPr/>
                    <a:lstStyle/>
                    <a:p>
                      <a:r>
                        <a:rPr lang="en-US" sz="1500" dirty="0">
                          <a:solidFill>
                            <a:schemeClr val="tx1"/>
                          </a:solidFill>
                        </a:rPr>
                        <a:t>Brian Sharkey</a:t>
                      </a:r>
                    </a:p>
                  </a:txBody>
                  <a:tcPr/>
                </a:tc>
                <a:tc>
                  <a:txBody>
                    <a:bodyPr/>
                    <a:lstStyle/>
                    <a:p>
                      <a:r>
                        <a:rPr lang="en-US" sz="1500" dirty="0">
                          <a:solidFill>
                            <a:schemeClr val="tx1"/>
                          </a:solidFill>
                        </a:rPr>
                        <a:t>Member</a:t>
                      </a:r>
                    </a:p>
                  </a:txBody>
                  <a:tcPr/>
                </a:tc>
                <a:extLst>
                  <a:ext uri="{0D108BD9-81ED-4DB2-BD59-A6C34878D82A}">
                    <a16:rowId xmlns:a16="http://schemas.microsoft.com/office/drawing/2014/main" val="3878395729"/>
                  </a:ext>
                </a:extLst>
              </a:tr>
            </a:tbl>
          </a:graphicData>
        </a:graphic>
      </p:graphicFrame>
    </p:spTree>
    <p:extLst>
      <p:ext uri="{BB962C8B-B14F-4D97-AF65-F5344CB8AC3E}">
        <p14:creationId xmlns:p14="http://schemas.microsoft.com/office/powerpoint/2010/main" val="109103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4"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Medway Police Department</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29229" y="67456"/>
            <a:ext cx="7499408" cy="726352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Medway Police Department has steadily diversified in recent years</a:t>
            </a:r>
          </a:p>
          <a:p>
            <a:pPr marL="742950" lvl="1" indent="-285750">
              <a:buFont typeface="Arial" panose="020B0604020202020204" pitchFamily="34" charset="0"/>
              <a:buChar char="•"/>
              <a:defRPr/>
            </a:pPr>
            <a:r>
              <a:rPr lang="en-US" dirty="0">
                <a:solidFill>
                  <a:prstClr val="black"/>
                </a:solidFill>
                <a:latin typeface="Calibri" panose="020F0502020204030204"/>
              </a:rPr>
              <a:t>Diversity efforts are dependent on meeting archaic civil service hiring requirements</a:t>
            </a:r>
          </a:p>
          <a:p>
            <a:pPr marL="1200150" lvl="2" indent="-285750">
              <a:buFont typeface="Arial" panose="020B0604020202020204" pitchFamily="34" charset="0"/>
              <a:buChar char="•"/>
              <a:defRPr/>
            </a:pPr>
            <a:r>
              <a:rPr lang="en-US" dirty="0">
                <a:solidFill>
                  <a:prstClr val="black"/>
                </a:solidFill>
                <a:latin typeface="Calibri" panose="020F0502020204030204"/>
              </a:rPr>
              <a:t>Must hire from resident preferred list</a:t>
            </a:r>
          </a:p>
          <a:p>
            <a:pPr marL="1200150" lvl="2" indent="-285750">
              <a:buFont typeface="Arial" panose="020B0604020202020204" pitchFamily="34" charset="0"/>
              <a:buChar char="•"/>
              <a:defRPr/>
            </a:pPr>
            <a:r>
              <a:rPr lang="en-US" dirty="0">
                <a:solidFill>
                  <a:prstClr val="black"/>
                </a:solidFill>
                <a:latin typeface="Calibri" panose="020F0502020204030204"/>
              </a:rPr>
              <a:t>Very little diversity availability</a:t>
            </a:r>
          </a:p>
          <a:p>
            <a:pPr marL="1200150" lvl="2" indent="-285750">
              <a:buFont typeface="Arial" panose="020B0604020202020204" pitchFamily="34" charset="0"/>
              <a:buChar char="•"/>
              <a:defRPr/>
            </a:pPr>
            <a:r>
              <a:rPr lang="en-US" dirty="0">
                <a:solidFill>
                  <a:prstClr val="black"/>
                </a:solidFill>
                <a:latin typeface="Calibri" panose="020F0502020204030204"/>
              </a:rPr>
              <a:t>Outstanding candidates excluded by residency and test scores</a:t>
            </a:r>
          </a:p>
          <a:p>
            <a:pPr marL="742950" lvl="1" indent="-285750">
              <a:buFont typeface="Arial" panose="020B0604020202020204" pitchFamily="34" charset="0"/>
              <a:buChar char="•"/>
              <a:defRPr/>
            </a:pPr>
            <a:r>
              <a:rPr lang="en-US" dirty="0">
                <a:solidFill>
                  <a:prstClr val="black"/>
                </a:solidFill>
                <a:latin typeface="Calibri" panose="020F0502020204030204"/>
              </a:rPr>
              <a:t>Civil Service currently under review by state commission</a:t>
            </a:r>
          </a:p>
          <a:p>
            <a:pPr marL="742950" lvl="1" indent="-285750">
              <a:buFont typeface="Arial" panose="020B0604020202020204" pitchFamily="34" charset="0"/>
              <a:buChar char="•"/>
              <a:defRPr/>
            </a:pPr>
            <a:r>
              <a:rPr lang="en-US" dirty="0">
                <a:solidFill>
                  <a:prstClr val="black"/>
                </a:solidFill>
                <a:latin typeface="Calibri" panose="020F0502020204030204"/>
              </a:rPr>
              <a:t>30 by 30 program</a:t>
            </a:r>
          </a:p>
          <a:p>
            <a:pPr marL="1200150" lvl="2" indent="-285750">
              <a:buFont typeface="Arial" panose="020B0604020202020204" pitchFamily="34" charset="0"/>
              <a:buChar char="•"/>
              <a:defRPr/>
            </a:pPr>
            <a:r>
              <a:rPr lang="en-US" dirty="0">
                <a:solidFill>
                  <a:prstClr val="black"/>
                </a:solidFill>
                <a:latin typeface="Calibri" panose="020F0502020204030204"/>
              </a:rPr>
              <a:t>National Program 30% of sworn officers be women by 2030</a:t>
            </a:r>
          </a:p>
          <a:p>
            <a:pPr marL="1200150" lvl="2" indent="-285750">
              <a:buFont typeface="Arial" panose="020B0604020202020204" pitchFamily="34" charset="0"/>
              <a:buChar char="•"/>
              <a:defRPr/>
            </a:pPr>
            <a:r>
              <a:rPr lang="en-US" dirty="0">
                <a:solidFill>
                  <a:prstClr val="black"/>
                </a:solidFill>
                <a:latin typeface="Calibri" panose="020F0502020204030204"/>
              </a:rPr>
              <a:t>Medway not in position to meet this goal by 2030</a:t>
            </a:r>
          </a:p>
          <a:p>
            <a:pPr marL="1200150" lvl="2" indent="-285750">
              <a:buFont typeface="Arial" panose="020B0604020202020204" pitchFamily="34" charset="0"/>
              <a:buChar char="•"/>
              <a:defRPr/>
            </a:pPr>
            <a:r>
              <a:rPr lang="en-US" dirty="0">
                <a:solidFill>
                  <a:prstClr val="black"/>
                </a:solidFill>
                <a:latin typeface="Calibri" panose="020F0502020204030204"/>
              </a:rPr>
              <a:t>2040 is more likely due to the relative youth of Medway’s force</a:t>
            </a:r>
          </a:p>
          <a:p>
            <a:pPr marL="1200150" lvl="2" indent="-285750">
              <a:buFont typeface="Arial" panose="020B0604020202020204" pitchFamily="34" charset="0"/>
              <a:buChar char="•"/>
              <a:defRPr/>
            </a:pPr>
            <a:r>
              <a:rPr lang="en-US" dirty="0">
                <a:solidFill>
                  <a:prstClr val="black"/>
                </a:solidFill>
                <a:latin typeface="Calibri" panose="020F0502020204030204"/>
              </a:rPr>
              <a:t>Currently 12% of Medway’s officers are women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lang="en-US" dirty="0">
                <a:solidFill>
                  <a:prstClr val="black"/>
                </a:solidFill>
                <a:latin typeface="Calibri" panose="020F0502020204030204"/>
              </a:rPr>
              <a:t>School Resource Officer (SRO) program meets state regulations related to training, arrests, program requirements</a:t>
            </a:r>
          </a:p>
          <a:p>
            <a:pPr marL="1200150" lvl="2" indent="-285750">
              <a:buFont typeface="Arial" panose="020B0604020202020204" pitchFamily="34" charset="0"/>
              <a:buChar char="•"/>
              <a:defRPr/>
            </a:pPr>
            <a:r>
              <a:rPr lang="en-US" dirty="0">
                <a:solidFill>
                  <a:prstClr val="black"/>
                </a:solidFill>
                <a:latin typeface="Calibri" panose="020F0502020204030204"/>
              </a:rPr>
              <a:t>National concerns related to juvenile arrests by SROs addressed by Massachusetts law change during 2017.  </a:t>
            </a:r>
          </a:p>
          <a:p>
            <a:pPr marL="285750" indent="-285750">
              <a:buFont typeface="Arial" panose="020B0604020202020204" pitchFamily="34" charset="0"/>
              <a:buChar char="•"/>
            </a:pPr>
            <a:r>
              <a:rPr lang="en-US" dirty="0"/>
              <a:t>Currently have a clinician (shared with Franklin), 3 years in and expecting to receive another. </a:t>
            </a:r>
          </a:p>
          <a:p>
            <a:pPr marL="742950" lvl="1" indent="-285750">
              <a:buFont typeface="Arial" panose="020B0604020202020204" pitchFamily="34" charset="0"/>
              <a:buChar char="•"/>
            </a:pPr>
            <a:r>
              <a:rPr lang="en-US" dirty="0"/>
              <a:t>Clinician is 100% grant funded by Dept. of Mental Health. </a:t>
            </a:r>
          </a:p>
          <a:p>
            <a:pPr marL="742950" lvl="1" indent="-285750">
              <a:buFont typeface="Arial" panose="020B0604020202020204" pitchFamily="34" charset="0"/>
              <a:buChar char="•"/>
            </a:pPr>
            <a:r>
              <a:rPr lang="en-US" dirty="0"/>
              <a:t>Second clinician will be split funded with Franklin</a:t>
            </a:r>
          </a:p>
          <a:p>
            <a:pPr marL="285750" indent="-285750">
              <a:buFont typeface="Arial" panose="020B0604020202020204" pitchFamily="34" charset="0"/>
              <a:buChar char="•"/>
            </a:pPr>
            <a:r>
              <a:rPr lang="en-US" dirty="0"/>
              <a:t>Will have 14 officers with Crisis Intervention Training </a:t>
            </a:r>
          </a:p>
          <a:p>
            <a:pPr marL="285750" indent="-285750">
              <a:buFont typeface="Arial" panose="020B0604020202020204" pitchFamily="34" charset="0"/>
              <a:buChar char="•"/>
            </a:pPr>
            <a:r>
              <a:rPr lang="en-US" dirty="0"/>
              <a:t>20-25% is recommended; Medway is currently 56% and continuing to train</a:t>
            </a:r>
          </a:p>
          <a:p>
            <a:pPr marL="285750" indent="-285750">
              <a:buFont typeface="Arial" panose="020B0604020202020204" pitchFamily="34" charset="0"/>
              <a:buChar char="•"/>
            </a:pPr>
            <a:r>
              <a:rPr lang="en-US" dirty="0">
                <a:solidFill>
                  <a:prstClr val="black"/>
                </a:solidFill>
                <a:latin typeface="Calibri" panose="020F0502020204030204"/>
              </a:rPr>
              <a:t>MPD transparently shares data and statistics through annual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364275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Under-Represented Populations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81081" y="499534"/>
            <a:ext cx="7482008" cy="5786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BIPOC and LGBTQ+</a:t>
            </a:r>
          </a:p>
          <a:p>
            <a:pPr marL="285750" marR="0" lvl="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BIPOC and LGBTQ+ residents are underrepresented in the population</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Some struggle to find commonality and community</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Lack of adult role models and mentors for youth</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Challenges exist in attracting / retaining BIPOC and LGBTQ+ town and school employees</a:t>
            </a:r>
          </a:p>
          <a:p>
            <a:pPr marL="742950" marR="0" lvl="1" indent="-285750">
              <a:spcBef>
                <a:spcPts val="0"/>
              </a:spcBef>
              <a:spcAft>
                <a:spcPts val="0"/>
              </a:spcAft>
              <a:buFont typeface="Arial" panose="020B0604020202020204" pitchFamily="34" charset="0"/>
              <a:buChar char="•"/>
            </a:pPr>
            <a:r>
              <a:rPr lang="en-US" sz="1600" dirty="0">
                <a:latin typeface="Calibri" panose="020F0502020204030204" pitchFamily="34" charset="0"/>
                <a:ea typeface="DengXian" panose="02010600030101010101" pitchFamily="2" charset="-122"/>
                <a:cs typeface="Times New Roman" panose="02020603050405020304" pitchFamily="18" charset="0"/>
              </a:rPr>
              <a:t>Schools seeing incidents targeted against students of color, students in the LGBTQ+ community, and other minority populations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These incidents can have a ripple effect throughout the community</a:t>
            </a:r>
          </a:p>
          <a:p>
            <a:pPr marL="742950" marR="0"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Lack of opportunity for transparency can be misunderstood and lead to resentment or feelings of isolation</a:t>
            </a:r>
          </a:p>
          <a:p>
            <a:pPr marR="0" lvl="0">
              <a:spcBef>
                <a:spcPts val="0"/>
              </a:spcBef>
              <a:spcAft>
                <a:spcPts val="0"/>
              </a:spcAft>
            </a:pPr>
            <a:endParaRPr lang="en-US" sz="1600" b="1" u="sng" dirty="0">
              <a:effectLst/>
              <a:latin typeface="Calibri" panose="020F0502020204030204" pitchFamily="34" charset="0"/>
              <a:ea typeface="DengXian" panose="02010600030101010101" pitchFamily="2" charset="-122"/>
              <a:cs typeface="Times New Roman" panose="02020603050405020304" pitchFamily="18" charset="0"/>
            </a:endParaRPr>
          </a:p>
          <a:p>
            <a:pPr marR="0" lvl="0">
              <a:spcBef>
                <a:spcPts val="0"/>
              </a:spcBef>
              <a:spcAft>
                <a:spcPts val="0"/>
              </a:spcAft>
            </a:pPr>
            <a:r>
              <a:rPr lang="en-US" sz="1600" b="1" u="sng" dirty="0">
                <a:effectLst/>
                <a:latin typeface="Calibri" panose="020F0502020204030204" pitchFamily="34" charset="0"/>
                <a:ea typeface="DengXian" panose="02010600030101010101" pitchFamily="2" charset="-122"/>
                <a:cs typeface="Times New Roman" panose="02020603050405020304" pitchFamily="18" charset="0"/>
              </a:rPr>
              <a:t>Mental Health Issues</a:t>
            </a:r>
          </a:p>
          <a:p>
            <a:pPr marL="285750" marR="0" lvl="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Significant rise in mental health issues among residents in recent years, especially during the pandemic</a:t>
            </a:r>
          </a:p>
          <a:p>
            <a:pPr marL="285750" marR="0" lvl="0" indent="-285750">
              <a:spcBef>
                <a:spcPts val="0"/>
              </a:spcBef>
              <a:spcAft>
                <a:spcPts val="0"/>
              </a:spcAft>
              <a:buFont typeface="Arial" panose="020B0604020202020204" pitchFamily="34" charset="0"/>
              <a:buChar char="•"/>
            </a:pPr>
            <a:r>
              <a:rPr lang="en-US" sz="1600" dirty="0">
                <a:latin typeface="Calibri" panose="020F0502020204030204" pitchFamily="34" charset="0"/>
                <a:ea typeface="DengXian" panose="02010600030101010101" pitchFamily="2" charset="-122"/>
                <a:cs typeface="Times New Roman" panose="02020603050405020304" pitchFamily="18" charset="0"/>
              </a:rPr>
              <a:t>Growing concern about lack of resources to support residents’ mental health needs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Mental health issues can affect anyone at anytime</a:t>
            </a:r>
          </a:p>
          <a:p>
            <a:pPr marL="742950" lvl="1"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Can have detrimental impact on individuals, families, and the community</a:t>
            </a:r>
          </a:p>
          <a:p>
            <a:pPr marL="742950" lvl="1"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Resources targeted at specific population groups is desired</a:t>
            </a:r>
          </a:p>
          <a:p>
            <a:pPr marL="1200150" lvl="2"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Youth/Students</a:t>
            </a:r>
          </a:p>
          <a:p>
            <a:pPr marL="1200150" lvl="2"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Seniors</a:t>
            </a:r>
          </a:p>
          <a:p>
            <a:pPr marL="1200150" lvl="2"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Underprivileged</a:t>
            </a:r>
          </a:p>
          <a:p>
            <a:pPr marL="1200150" lvl="2" indent="-285750">
              <a:buFont typeface="Arial" panose="020B0604020202020204" pitchFamily="34" charset="0"/>
              <a:buChar char="•"/>
            </a:pPr>
            <a:r>
              <a:rPr lang="en-US" sz="1600" dirty="0">
                <a:effectLst/>
                <a:latin typeface="Calibri" panose="020F0502020204030204" pitchFamily="34" charset="0"/>
                <a:ea typeface="DengXian" panose="02010600030101010101" pitchFamily="2" charset="-122"/>
                <a:cs typeface="Times New Roman" panose="02020603050405020304" pitchFamily="18" charset="0"/>
              </a:rPr>
              <a:t>Veterans</a:t>
            </a:r>
            <a:endParaRPr lang="en-US" sz="1600" dirty="0"/>
          </a:p>
        </p:txBody>
      </p:sp>
    </p:spTree>
    <p:extLst>
      <p:ext uri="{BB962C8B-B14F-4D97-AF65-F5344CB8AC3E}">
        <p14:creationId xmlns:p14="http://schemas.microsoft.com/office/powerpoint/2010/main" val="74149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Medway Public Schools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192376" y="511388"/>
            <a:ext cx="7840525" cy="584775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Schools are seeing an increasingly diverse student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Excellent a</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fter</a:t>
            </a:r>
            <a:r>
              <a:rPr lang="en-US" sz="1700" dirty="0">
                <a:solidFill>
                  <a:prstClr val="black"/>
                </a:solidFill>
                <a:latin typeface="Calibri" panose="020F0502020204030204"/>
              </a:rPr>
              <a:t>-s</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chool</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s</a:t>
            </a:r>
            <a:r>
              <a:rPr lang="en-US" sz="1700" dirty="0">
                <a:solidFill>
                  <a:prstClr val="black"/>
                </a:solidFill>
                <a:latin typeface="Calibri" panose="020F0502020204030204"/>
              </a:rPr>
              <a:t>ports and program availability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Invested and caring teachers and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Schools supportive of differing cultures, races, genders, sexuality</a:t>
            </a:r>
          </a:p>
          <a:p>
            <a:pPr marL="285750" indent="-285750">
              <a:buFont typeface="Arial" panose="020B0604020202020204" pitchFamily="34" charset="0"/>
              <a:buChar char="•"/>
              <a:defRPr/>
            </a:pPr>
            <a:r>
              <a:rPr lang="en-US" sz="1700" dirty="0">
                <a:solidFill>
                  <a:prstClr val="black"/>
                </a:solidFill>
                <a:latin typeface="Calibri" panose="020F0502020204030204"/>
              </a:rPr>
              <a:t>More opportunity to expand learning</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exists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Broader educational materials than in the past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Excellent counselors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Adults work hard to make students </a:t>
            </a:r>
            <a:r>
              <a:rPr lang="en-US" sz="1700" dirty="0">
                <a:solidFill>
                  <a:prstClr val="black"/>
                </a:solidFill>
                <a:latin typeface="Calibri" panose="020F0502020204030204"/>
              </a:rPr>
              <a:t>feel comfortable</a:t>
            </a:r>
            <a:endParaRPr kumimoji="0" lang="en-US" sz="17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Surveys are common tools which sometimes fail to gain sought-after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Students below high school level are less exposed to diverse materials, support, and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Bullying between students in Middle School grades in particular is an ongoing 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Acceptance of differences among students is not universal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Special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Sexuality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Gender</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Race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Culture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attracting and retaining diverse teachers and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Difficulty identifying needs of specific families and 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sharing resources with other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Lack of longevity of successful efforts due to ever-changing school population</a:t>
            </a:r>
            <a:endParaRPr lang="en-US" sz="1600" dirty="0"/>
          </a:p>
        </p:txBody>
      </p:sp>
    </p:spTree>
    <p:extLst>
      <p:ext uri="{BB962C8B-B14F-4D97-AF65-F5344CB8AC3E}">
        <p14:creationId xmlns:p14="http://schemas.microsoft.com/office/powerpoint/2010/main" val="293275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Seniors</a:t>
            </a:r>
          </a:p>
        </p:txBody>
      </p:sp>
      <p:sp>
        <p:nvSpPr>
          <p:cNvPr id="3" name="TextBox 2">
            <a:extLst>
              <a:ext uri="{FF2B5EF4-FFF2-40B4-BE49-F238E27FC236}">
                <a16:creationId xmlns:a16="http://schemas.microsoft.com/office/drawing/2014/main" id="{E9A3DBAB-05CC-4138-A8DA-7E8344BB3B59}"/>
              </a:ext>
            </a:extLst>
          </p:cNvPr>
          <p:cNvSpPr txBox="1"/>
          <p:nvPr/>
        </p:nvSpPr>
        <p:spPr>
          <a:xfrm>
            <a:off x="4329229" y="688310"/>
            <a:ext cx="7308566"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ea typeface="DengXian" panose="02010600030101010101" pitchFamily="2" charset="-122"/>
                <a:cs typeface="Times New Roman" panose="02020603050405020304" pitchFamily="18" charset="0"/>
              </a:rPr>
              <a:t>Seniors being priced out of Medway, many unable to live independently – can’t afford housing, prescriptions, medical care, food, utilities, etc. – but do not have options for somewhere else to go</a:t>
            </a:r>
            <a:endParaRPr lang="en-US" dirty="0"/>
          </a:p>
          <a:p>
            <a:pPr marL="285750" indent="-285750">
              <a:buFont typeface="Arial" panose="020B0604020202020204" pitchFamily="34" charset="0"/>
              <a:buChar char="•"/>
            </a:pPr>
            <a:r>
              <a:rPr lang="en-US" dirty="0"/>
              <a:t>Lack of smaller, more affordable housing options to meet their needs</a:t>
            </a:r>
          </a:p>
          <a:p>
            <a:pPr marL="285750" indent="-285750">
              <a:buFont typeface="Arial" panose="020B0604020202020204" pitchFamily="34" charset="0"/>
              <a:buChar char="•"/>
            </a:pPr>
            <a:r>
              <a:rPr lang="en-US" sz="1800" dirty="0">
                <a:ea typeface="DengXian" panose="02010600030101010101" pitchFamily="2" charset="-122"/>
                <a:cs typeface="Times New Roman" panose="02020603050405020304" pitchFamily="18" charset="0"/>
              </a:rPr>
              <a:t>Role of Senior Center has changed dramatically over recent years</a:t>
            </a:r>
          </a:p>
          <a:p>
            <a:pPr marL="742950" lvl="1"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Used to be a place for connection, socialization, classes, lunches, and similar programming. </a:t>
            </a:r>
          </a:p>
          <a:p>
            <a:pPr marL="742950" lvl="1"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Now at least 70% of what Senior Center does is “putting out fires”, intervention, and providing human services resources</a:t>
            </a:r>
          </a:p>
          <a:p>
            <a:pPr marL="1200150" lvl="2"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Applications for SNAP benefits</a:t>
            </a:r>
          </a:p>
          <a:p>
            <a:pPr marL="1200150" lvl="2"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Fuel assistance</a:t>
            </a:r>
          </a:p>
          <a:p>
            <a:pPr marL="1200150" lvl="2"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Mass Health</a:t>
            </a:r>
          </a:p>
          <a:p>
            <a:pPr marL="285750" indent="-285750">
              <a:buFont typeface="Arial" panose="020B0604020202020204" pitchFamily="34" charset="0"/>
              <a:buChar char="•"/>
            </a:pPr>
            <a:r>
              <a:rPr lang="en-US" dirty="0">
                <a:ea typeface="DengXian" panose="02010600030101010101" pitchFamily="2" charset="-122"/>
                <a:cs typeface="Times New Roman" panose="02020603050405020304" pitchFamily="18" charset="0"/>
              </a:rPr>
              <a:t>Seniors being dropped off at Senior Center need more care/services than Senior Center can provide</a:t>
            </a:r>
          </a:p>
          <a:p>
            <a:pPr marL="285750" indent="-285750">
              <a:buFont typeface="Arial" panose="020B0604020202020204" pitchFamily="34" charset="0"/>
              <a:buChar char="•"/>
            </a:pPr>
            <a:r>
              <a:rPr lang="en-US" dirty="0"/>
              <a:t>Many seniors lack access to/understanding of technology, risk falling victim to online scams</a:t>
            </a:r>
          </a:p>
          <a:p>
            <a:pPr marL="285750" indent="-285750">
              <a:buFont typeface="Arial" panose="020B0604020202020204" pitchFamily="34" charset="0"/>
              <a:buChar char="•"/>
            </a:pPr>
            <a:r>
              <a:rPr lang="en-US" dirty="0"/>
              <a:t>Particularly impacted by transportation issues – increasing medical appointments at farther distances, Town unable to provide support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8624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0"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Summary of Key Takeaways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87551"/>
            <a:ext cx="7499408" cy="704808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Medway has become increasingly diverse in the last 20 years, but there remains a general lack of awareness about how the town has 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The Town, Schools, and Police have started providing resources to support changing needs of residents, and more needs to be done.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Specific areas of concern fall under the categories of:</a:t>
            </a:r>
          </a:p>
          <a:p>
            <a:pPr marL="742950" lvl="1" indent="-285750">
              <a:buFont typeface="Arial" panose="020B0604020202020204" pitchFamily="34" charset="0"/>
              <a:buChar char="•"/>
              <a:defRPr/>
            </a:pPr>
            <a:r>
              <a:rPr lang="en-US" dirty="0">
                <a:solidFill>
                  <a:prstClr val="black"/>
                </a:solidFill>
                <a:latin typeface="Calibri" panose="020F0502020204030204"/>
              </a:rPr>
              <a:t>Housing</a:t>
            </a:r>
          </a:p>
          <a:p>
            <a:pPr marL="742950" lvl="1" indent="-285750">
              <a:buFont typeface="Arial" panose="020B0604020202020204" pitchFamily="34" charset="0"/>
              <a:buChar char="•"/>
              <a:defRPr/>
            </a:pPr>
            <a:r>
              <a:rPr lang="en-US" dirty="0">
                <a:solidFill>
                  <a:prstClr val="black"/>
                </a:solidFill>
                <a:latin typeface="Calibri" panose="020F0502020204030204"/>
              </a:rPr>
              <a:t>Accessibility</a:t>
            </a:r>
          </a:p>
          <a:p>
            <a:pPr marL="1200150" lvl="2" indent="-285750">
              <a:buFont typeface="Arial" panose="020B0604020202020204" pitchFamily="34" charset="0"/>
              <a:buChar char="•"/>
              <a:defRPr/>
            </a:pPr>
            <a:r>
              <a:rPr lang="en-US" dirty="0">
                <a:solidFill>
                  <a:prstClr val="black"/>
                </a:solidFill>
                <a:latin typeface="Calibri" panose="020F0502020204030204"/>
              </a:rPr>
              <a:t>Language/Translation Services</a:t>
            </a:r>
          </a:p>
          <a:p>
            <a:pPr marL="1200150" lvl="2" indent="-285750">
              <a:buFont typeface="Arial" panose="020B0604020202020204" pitchFamily="34" charset="0"/>
              <a:buChar char="•"/>
              <a:defRPr/>
            </a:pPr>
            <a:r>
              <a:rPr lang="en-US" dirty="0">
                <a:solidFill>
                  <a:prstClr val="black"/>
                </a:solidFill>
                <a:latin typeface="Calibri" panose="020F0502020204030204"/>
              </a:rPr>
              <a:t>Transportation</a:t>
            </a:r>
          </a:p>
          <a:p>
            <a:pPr marL="1200150" lvl="2" indent="-285750">
              <a:buFont typeface="Arial" panose="020B0604020202020204" pitchFamily="34" charset="0"/>
              <a:buChar char="•"/>
              <a:defRPr/>
            </a:pPr>
            <a:r>
              <a:rPr lang="en-US" dirty="0">
                <a:solidFill>
                  <a:prstClr val="black"/>
                </a:solidFill>
                <a:latin typeface="Calibri" panose="020F0502020204030204"/>
              </a:rPr>
              <a:t>Public Services</a:t>
            </a:r>
          </a:p>
          <a:p>
            <a:pPr marL="742950" lvl="1" indent="-285750">
              <a:buFont typeface="Arial" panose="020B0604020202020204" pitchFamily="34" charset="0"/>
              <a:buChar char="•"/>
              <a:defRPr/>
            </a:pPr>
            <a:r>
              <a:rPr lang="en-US" dirty="0">
                <a:solidFill>
                  <a:prstClr val="black"/>
                </a:solidFill>
                <a:latin typeface="Calibri" panose="020F0502020204030204"/>
              </a:rPr>
              <a:t>Information Sharing</a:t>
            </a:r>
          </a:p>
          <a:p>
            <a:pPr marL="1200150" lvl="2" indent="-285750">
              <a:buFont typeface="Arial" panose="020B0604020202020204" pitchFamily="34" charset="0"/>
              <a:buChar char="•"/>
              <a:defRPr/>
            </a:pPr>
            <a:r>
              <a:rPr lang="en-US" dirty="0">
                <a:solidFill>
                  <a:prstClr val="black"/>
                </a:solidFill>
                <a:latin typeface="Calibri" panose="020F0502020204030204"/>
              </a:rPr>
              <a:t>Communication</a:t>
            </a:r>
          </a:p>
          <a:p>
            <a:pPr marL="1200150" lvl="2" indent="-285750">
              <a:buFont typeface="Arial" panose="020B0604020202020204" pitchFamily="34" charset="0"/>
              <a:buChar char="•"/>
              <a:defRPr/>
            </a:pPr>
            <a:r>
              <a:rPr lang="en-US" dirty="0">
                <a:solidFill>
                  <a:prstClr val="black"/>
                </a:solidFill>
                <a:latin typeface="Calibri" panose="020F0502020204030204"/>
              </a:rPr>
              <a:t>Education of Residents</a:t>
            </a:r>
          </a:p>
          <a:p>
            <a:pPr marL="1200150" lvl="2" indent="-285750">
              <a:buFont typeface="Arial" panose="020B0604020202020204" pitchFamily="34" charset="0"/>
              <a:buChar char="•"/>
              <a:defRPr/>
            </a:pPr>
            <a:r>
              <a:rPr lang="en-US" dirty="0">
                <a:solidFill>
                  <a:prstClr val="black"/>
                </a:solidFill>
                <a:latin typeface="Calibri" panose="020F0502020204030204"/>
              </a:rPr>
              <a:t>“Social Capital” Gap</a:t>
            </a:r>
          </a:p>
          <a:p>
            <a:pPr marL="1200150" lvl="2" indent="-285750">
              <a:buFont typeface="Arial" panose="020B0604020202020204" pitchFamily="34" charset="0"/>
              <a:buChar char="•"/>
              <a:defRPr/>
            </a:pPr>
            <a:endParaRPr lang="en-US" sz="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Current climate is highly politicized, making discussion of these issues more challenging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There is a need for resources to help those in the majority consider the needs of those in the m</a:t>
            </a:r>
            <a:r>
              <a:rPr lang="en-US" dirty="0" err="1">
                <a:solidFill>
                  <a:prstClr val="black"/>
                </a:solidFill>
                <a:latin typeface="Calibri" panose="020F0502020204030204"/>
              </a:rPr>
              <a:t>inority</a:t>
            </a:r>
            <a:r>
              <a:rPr lang="en-US" dirty="0">
                <a:solidFill>
                  <a:prstClr val="black"/>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i="0"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Equity &amp; Inclusion = Access</a:t>
            </a:r>
          </a:p>
          <a:p>
            <a:pPr marL="742950" lvl="1" indent="-285750">
              <a:buFont typeface="Arial" panose="020B0604020202020204" pitchFamily="34" charset="0"/>
              <a:buChar char="•"/>
              <a:defRPr/>
            </a:pPr>
            <a:r>
              <a:rPr lang="en-US" dirty="0">
                <a:solidFill>
                  <a:prstClr val="black"/>
                </a:solidFill>
                <a:latin typeface="Calibri" panose="020F0502020204030204"/>
              </a:rPr>
              <a:t>How do we ensure we continually consider the needs of others for access to all Medway has to offer?</a:t>
            </a:r>
            <a:endParaRPr kumimoji="0" lang="en-US"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spcBef>
                <a:spcPts val="0"/>
              </a:spcBef>
              <a:spcAft>
                <a:spcPts val="0"/>
              </a:spcAft>
              <a:buFont typeface="Symbol" panose="05050102010706020507" pitchFamily="18" charset="2"/>
              <a:buChar char=""/>
            </a:pPr>
            <a:endParaRPr lang="en-US" sz="1600" dirty="0"/>
          </a:p>
        </p:txBody>
      </p:sp>
    </p:spTree>
    <p:extLst>
      <p:ext uri="{BB962C8B-B14F-4D97-AF65-F5344CB8AC3E}">
        <p14:creationId xmlns:p14="http://schemas.microsoft.com/office/powerpoint/2010/main" val="352629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4"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Next Steps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34778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The IDEA Committee has created a survey for anyone who lives or works in Medway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Survey Link: </a:t>
            </a: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hlinkClick r:id="rId7"/>
              </a:rPr>
              <a:t>IDEA Community Survey May 2022</a:t>
            </a:r>
            <a:endParaRPr kumimoji="0" lang="en-US" sz="2000" i="0"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Survey will be open until Friday, June 17,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Approximately 7-10 minutes to 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Opportunity to share feedback in open-ended format (no character limit), just as all focus group participants did:</a:t>
            </a:r>
          </a:p>
          <a:p>
            <a:pPr marL="742950" lvl="1" indent="-285750">
              <a:buFont typeface="Arial" panose="020B0604020202020204" pitchFamily="34" charset="0"/>
              <a:buChar char="•"/>
              <a:defRPr/>
            </a:pPr>
            <a:r>
              <a:rPr lang="en-US" sz="2000" b="0" i="0" dirty="0">
                <a:solidFill>
                  <a:srgbClr val="000000"/>
                </a:solidFill>
                <a:effectLst/>
                <a:latin typeface="system-ui"/>
              </a:rPr>
              <a:t>Please provide any additional comments or suggestions that you have which may inform the IDEA committee’s charge with gathering information related to diversity, equity, and inclusion here in Medway.</a:t>
            </a:r>
            <a:endParaRPr kumimoji="0" lang="en-US" sz="200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BF15C37-37A0-4E8E-8E28-8C45DDC8304F}"/>
              </a:ext>
            </a:extLst>
          </p:cNvPr>
          <p:cNvPicPr>
            <a:picLocks noChangeAspect="1"/>
          </p:cNvPicPr>
          <p:nvPr/>
        </p:nvPicPr>
        <p:blipFill>
          <a:blip r:embed="rId8"/>
          <a:stretch>
            <a:fillRect/>
          </a:stretch>
        </p:blipFill>
        <p:spPr>
          <a:xfrm>
            <a:off x="5493884" y="450688"/>
            <a:ext cx="5315234" cy="1915699"/>
          </a:xfrm>
          <a:prstGeom prst="rect">
            <a:avLst/>
          </a:prstGeom>
        </p:spPr>
      </p:pic>
    </p:spTree>
    <p:extLst>
      <p:ext uri="{BB962C8B-B14F-4D97-AF65-F5344CB8AC3E}">
        <p14:creationId xmlns:p14="http://schemas.microsoft.com/office/powerpoint/2010/main" val="339308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Questions?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FE8883A-6953-4143-8732-D1081ED68476}"/>
              </a:ext>
            </a:extLst>
          </p:cNvPr>
          <p:cNvPicPr>
            <a:picLocks noChangeAspect="1"/>
          </p:cNvPicPr>
          <p:nvPr/>
        </p:nvPicPr>
        <p:blipFill>
          <a:blip r:embed="rId7"/>
          <a:stretch>
            <a:fillRect/>
          </a:stretch>
        </p:blipFill>
        <p:spPr>
          <a:xfrm>
            <a:off x="4715905" y="1480352"/>
            <a:ext cx="6706258" cy="3391185"/>
          </a:xfrm>
          <a:prstGeom prst="rect">
            <a:avLst/>
          </a:prstGeom>
        </p:spPr>
      </p:pic>
    </p:spTree>
    <p:extLst>
      <p:ext uri="{BB962C8B-B14F-4D97-AF65-F5344CB8AC3E}">
        <p14:creationId xmlns:p14="http://schemas.microsoft.com/office/powerpoint/2010/main" val="255687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8"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Our Mission Statement</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810259" y="649480"/>
            <a:ext cx="6555347" cy="5546047"/>
          </a:xfrm>
        </p:spPr>
        <p:txBody>
          <a:bodyPr anchor="ctr">
            <a:normAutofit/>
          </a:bodyPr>
          <a:lstStyle/>
          <a:p>
            <a:pPr marL="0" indent="0">
              <a:buNone/>
            </a:pPr>
            <a:r>
              <a:rPr lang="en-US" sz="2400" dirty="0"/>
              <a:t>The mission of the Medway Inclusion, Diversity &amp; Equity Advisory (IDEA) Committee is to </a:t>
            </a:r>
            <a:r>
              <a:rPr lang="en-US" sz="2400" b="1" u="sng" dirty="0"/>
              <a:t>provide feedback and recommendations</a:t>
            </a:r>
            <a:r>
              <a:rPr lang="en-US" sz="2400" dirty="0"/>
              <a:t> to the Select Board geared toward policy development designed to continue and where appropriate </a:t>
            </a:r>
            <a:r>
              <a:rPr lang="en-US" sz="2400" b="1" u="sng" dirty="0"/>
              <a:t>enhance the promotion and fostering of Medway as a community that is inclusive and welcoming to all peoples of all backgrounds, beliefs, and cultures</a:t>
            </a:r>
            <a:r>
              <a:rPr lang="en-US" sz="2400" dirty="0"/>
              <a:t>.</a:t>
            </a:r>
          </a:p>
          <a:p>
            <a:pPr marL="0" indent="0">
              <a:buNone/>
            </a:pPr>
            <a:endParaRPr lang="en-US" sz="2400" dirty="0"/>
          </a:p>
          <a:p>
            <a:pPr marL="0" indent="0">
              <a:buNone/>
            </a:pPr>
            <a:r>
              <a:rPr lang="en-US" sz="2400" dirty="0"/>
              <a:t>This mission statement shall in no way be construed to suggest that Medway does not excel in these efforts, but rather seeks to fully explore our standards, our practices, and our collective efforts today and to build upon them for an even better tomorrow.</a:t>
            </a:r>
          </a:p>
          <a:p>
            <a:endParaRPr lang="en-US" sz="2400" dirty="0"/>
          </a:p>
        </p:txBody>
      </p:sp>
    </p:spTree>
    <p:extLst>
      <p:ext uri="{BB962C8B-B14F-4D97-AF65-F5344CB8AC3E}">
        <p14:creationId xmlns:p14="http://schemas.microsoft.com/office/powerpoint/2010/main" val="414151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6"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Committee</a:t>
            </a:r>
            <a:br>
              <a:rPr lang="en-US" sz="4000" dirty="0">
                <a:solidFill>
                  <a:srgbClr val="FFFFFF"/>
                </a:solidFill>
              </a:rPr>
            </a:br>
            <a:r>
              <a:rPr lang="en-US" sz="4000" dirty="0">
                <a:solidFill>
                  <a:srgbClr val="FFFFFF"/>
                </a:solidFill>
              </a:rPr>
              <a:t>Timeline</a:t>
            </a:r>
          </a:p>
        </p:txBody>
      </p:sp>
      <p:pic>
        <p:nvPicPr>
          <p:cNvPr id="5" name="Picture 4">
            <a:extLst>
              <a:ext uri="{FF2B5EF4-FFF2-40B4-BE49-F238E27FC236}">
                <a16:creationId xmlns:a16="http://schemas.microsoft.com/office/drawing/2014/main" id="{78C4F0D0-FC3D-3C45-F243-DCD39D1AD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826" y="649553"/>
            <a:ext cx="7982628" cy="5596517"/>
          </a:xfrm>
          <a:prstGeom prst="rect">
            <a:avLst/>
          </a:prstGeom>
        </p:spPr>
      </p:pic>
    </p:spTree>
    <p:extLst>
      <p:ext uri="{BB962C8B-B14F-4D97-AF65-F5344CB8AC3E}">
        <p14:creationId xmlns:p14="http://schemas.microsoft.com/office/powerpoint/2010/main" val="363209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3"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Our Definitions</a:t>
            </a:r>
          </a:p>
        </p:txBody>
      </p:sp>
      <p:sp>
        <p:nvSpPr>
          <p:cNvPr id="13" name="Rectangle 12">
            <a:extLst>
              <a:ext uri="{FF2B5EF4-FFF2-40B4-BE49-F238E27FC236}">
                <a16:creationId xmlns:a16="http://schemas.microsoft.com/office/drawing/2014/main" id="{057906B1-ADCA-5C44-9527-5F0E585AA638}"/>
              </a:ext>
            </a:extLst>
          </p:cNvPr>
          <p:cNvSpPr/>
          <p:nvPr/>
        </p:nvSpPr>
        <p:spPr>
          <a:xfrm>
            <a:off x="4504548" y="1063925"/>
            <a:ext cx="1367183" cy="978840"/>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u="sng" dirty="0">
                <a:solidFill>
                  <a:schemeClr val="tx2"/>
                </a:solidFill>
              </a:rPr>
              <a:t>Diversity</a:t>
            </a:r>
            <a:endParaRPr lang="en-US" sz="2400" dirty="0">
              <a:solidFill>
                <a:schemeClr val="tx2"/>
              </a:solidFill>
            </a:endParaRPr>
          </a:p>
        </p:txBody>
      </p:sp>
      <p:sp>
        <p:nvSpPr>
          <p:cNvPr id="15" name="Rectangle 14">
            <a:extLst>
              <a:ext uri="{FF2B5EF4-FFF2-40B4-BE49-F238E27FC236}">
                <a16:creationId xmlns:a16="http://schemas.microsoft.com/office/drawing/2014/main" id="{735EBB33-5E7E-3247-93BF-D0DFEA377C9C}"/>
              </a:ext>
            </a:extLst>
          </p:cNvPr>
          <p:cNvSpPr/>
          <p:nvPr/>
        </p:nvSpPr>
        <p:spPr>
          <a:xfrm>
            <a:off x="6282549" y="1063925"/>
            <a:ext cx="5466662" cy="978840"/>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r>
              <a:rPr lang="en-US" sz="2400" b="1" u="sng" dirty="0">
                <a:solidFill>
                  <a:schemeClr val="tx2"/>
                </a:solidFill>
              </a:rPr>
              <a:t>Diversity</a:t>
            </a:r>
            <a:r>
              <a:rPr lang="en-US" sz="2400" dirty="0">
                <a:solidFill>
                  <a:schemeClr val="tx2"/>
                </a:solidFill>
              </a:rPr>
              <a:t> is the presence of differences within our community</a:t>
            </a:r>
          </a:p>
        </p:txBody>
      </p:sp>
      <p:sp>
        <p:nvSpPr>
          <p:cNvPr id="17" name="Rectangle 16">
            <a:extLst>
              <a:ext uri="{FF2B5EF4-FFF2-40B4-BE49-F238E27FC236}">
                <a16:creationId xmlns:a16="http://schemas.microsoft.com/office/drawing/2014/main" id="{7497AD28-119C-844D-95A6-AC02669615F1}"/>
              </a:ext>
            </a:extLst>
          </p:cNvPr>
          <p:cNvSpPr/>
          <p:nvPr/>
        </p:nvSpPr>
        <p:spPr>
          <a:xfrm>
            <a:off x="4504549" y="2866367"/>
            <a:ext cx="1367182" cy="978839"/>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u="sng" dirty="0">
                <a:solidFill>
                  <a:schemeClr val="tx2"/>
                </a:solidFill>
              </a:rPr>
              <a:t>Equity</a:t>
            </a:r>
            <a:endParaRPr lang="en-US" sz="2400" dirty="0">
              <a:solidFill>
                <a:schemeClr val="tx2"/>
              </a:solidFill>
            </a:endParaRPr>
          </a:p>
        </p:txBody>
      </p:sp>
      <p:sp>
        <p:nvSpPr>
          <p:cNvPr id="19" name="Rectangle 18">
            <a:extLst>
              <a:ext uri="{FF2B5EF4-FFF2-40B4-BE49-F238E27FC236}">
                <a16:creationId xmlns:a16="http://schemas.microsoft.com/office/drawing/2014/main" id="{F57C286A-5EBA-8D41-B0D6-404551A158FD}"/>
              </a:ext>
            </a:extLst>
          </p:cNvPr>
          <p:cNvSpPr/>
          <p:nvPr/>
        </p:nvSpPr>
        <p:spPr>
          <a:xfrm>
            <a:off x="6282549" y="2866369"/>
            <a:ext cx="5466662" cy="978837"/>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r>
              <a:rPr lang="en-US" sz="2400" b="1" u="sng" dirty="0">
                <a:solidFill>
                  <a:schemeClr val="tx2"/>
                </a:solidFill>
              </a:rPr>
              <a:t>Equity</a:t>
            </a:r>
            <a:r>
              <a:rPr lang="en-US" sz="2400" dirty="0">
                <a:solidFill>
                  <a:schemeClr val="tx2"/>
                </a:solidFill>
              </a:rPr>
              <a:t> is the opportunity for equal outcomes for all</a:t>
            </a:r>
          </a:p>
        </p:txBody>
      </p:sp>
      <p:sp>
        <p:nvSpPr>
          <p:cNvPr id="21" name="Rectangle 20">
            <a:extLst>
              <a:ext uri="{FF2B5EF4-FFF2-40B4-BE49-F238E27FC236}">
                <a16:creationId xmlns:a16="http://schemas.microsoft.com/office/drawing/2014/main" id="{52FBC7F2-63D9-4A4E-8A55-92BCDDFAFC87}"/>
              </a:ext>
            </a:extLst>
          </p:cNvPr>
          <p:cNvSpPr/>
          <p:nvPr/>
        </p:nvSpPr>
        <p:spPr>
          <a:xfrm>
            <a:off x="4504548" y="4709670"/>
            <a:ext cx="1367182" cy="978838"/>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u="sng" dirty="0">
                <a:solidFill>
                  <a:schemeClr val="tx2"/>
                </a:solidFill>
              </a:rPr>
              <a:t>Inclusion</a:t>
            </a:r>
            <a:endParaRPr lang="en-US" sz="2400" dirty="0">
              <a:solidFill>
                <a:schemeClr val="tx2"/>
              </a:solidFill>
            </a:endParaRPr>
          </a:p>
        </p:txBody>
      </p:sp>
      <p:sp>
        <p:nvSpPr>
          <p:cNvPr id="22" name="Rectangle 21">
            <a:extLst>
              <a:ext uri="{FF2B5EF4-FFF2-40B4-BE49-F238E27FC236}">
                <a16:creationId xmlns:a16="http://schemas.microsoft.com/office/drawing/2014/main" id="{E1289168-B22F-A34C-B05B-93846480DC60}"/>
              </a:ext>
            </a:extLst>
          </p:cNvPr>
          <p:cNvSpPr/>
          <p:nvPr/>
        </p:nvSpPr>
        <p:spPr>
          <a:xfrm>
            <a:off x="6282549" y="4709670"/>
            <a:ext cx="5466662" cy="978838"/>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r>
              <a:rPr lang="en-US" sz="2400" b="1" u="sng" dirty="0">
                <a:solidFill>
                  <a:schemeClr val="tx2"/>
                </a:solidFill>
              </a:rPr>
              <a:t>Inclusion</a:t>
            </a:r>
            <a:r>
              <a:rPr lang="en-US" sz="2400" dirty="0">
                <a:solidFill>
                  <a:schemeClr val="tx2"/>
                </a:solidFill>
              </a:rPr>
              <a:t> is fostering a community where everyone belongs</a:t>
            </a:r>
          </a:p>
        </p:txBody>
      </p:sp>
    </p:spTree>
    <p:extLst>
      <p:ext uri="{BB962C8B-B14F-4D97-AF65-F5344CB8AC3E}">
        <p14:creationId xmlns:p14="http://schemas.microsoft.com/office/powerpoint/2010/main" val="409388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extLst>
              <p:ext uri="{D42A27DB-BD31-4B8C-83A1-F6EECF244321}">
                <p14:modId xmlns:p14="http://schemas.microsoft.com/office/powerpoint/2010/main" val="425394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8"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Focus Group Agenda</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971262" y="649480"/>
            <a:ext cx="6943098" cy="5923336"/>
          </a:xfrm>
        </p:spPr>
        <p:txBody>
          <a:bodyPr numCol="1" anchor="t">
            <a:normAutofit fontScale="92500" lnSpcReduction="20000"/>
          </a:bodyPr>
          <a:lstStyle/>
          <a:p>
            <a:pPr marL="0" marR="0" lvl="0" indent="0" algn="ctr">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Focus Group Process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b="1" u="sng" dirty="0">
                <a:latin typeface="Calibri" panose="020F0502020204030204" pitchFamily="34" charset="0"/>
                <a:ea typeface="Calibri" panose="020F0502020204030204" pitchFamily="34" charset="0"/>
                <a:cs typeface="Times New Roman" panose="02020603050405020304" pitchFamily="18" charset="0"/>
              </a:rPr>
              <a:t>Completed Focus Groups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Town Administration &amp; Select Board</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Schools Teachers &amp; Administrators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High School Students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Police Department</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Marches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Council on Aging and Housing Authority</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Small Business Community Representatives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Affordable Housing Committee/Affordable Housing Trust</a:t>
            </a:r>
          </a:p>
          <a:p>
            <a:pPr>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Discussion Topic</a:t>
            </a:r>
          </a:p>
          <a:p>
            <a:pPr marL="0" marR="0" lvl="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Tell us about the greatest challenges and opportunities facing your organization as it relates to each:</a:t>
            </a:r>
          </a:p>
          <a:p>
            <a:pPr marL="0" marR="0" lvl="0" indent="0">
              <a:lnSpc>
                <a:spcPct val="107000"/>
              </a:lnSpc>
              <a:spcBef>
                <a:spcPts val="0"/>
              </a:spcBef>
              <a:spcAft>
                <a:spcPts val="0"/>
              </a:spcAft>
              <a:buNone/>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Diversity</a:t>
            </a: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Equity</a:t>
            </a: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Inclusion</a:t>
            </a:r>
          </a:p>
          <a:p>
            <a:pPr marL="0" marR="0" lvl="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16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459645" y="711788"/>
            <a:ext cx="8083849" cy="3660449"/>
          </a:xfrm>
        </p:spPr>
        <p:txBody>
          <a:bodyPr vert="horz" lIns="91440" tIns="45720" rIns="91440" bIns="45720" rtlCol="0" anchor="b">
            <a:noAutofit/>
          </a:bodyPr>
          <a:lstStyle/>
          <a:p>
            <a:pPr algn="r"/>
            <a:r>
              <a:rPr lang="en-US" sz="6600" kern="1200" dirty="0">
                <a:solidFill>
                  <a:srgbClr val="FFFFFF"/>
                </a:solidFill>
                <a:latin typeface="+mn-lt"/>
                <a:ea typeface="+mj-ea"/>
                <a:cs typeface="+mj-cs"/>
              </a:rPr>
              <a:t> EXISTING CONDITIONS IN MEDWAY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95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1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Age Demographics</a:t>
            </a:r>
          </a:p>
        </p:txBody>
      </p:sp>
      <p:pic>
        <p:nvPicPr>
          <p:cNvPr id="6" name="Content Placeholder 5">
            <a:extLst>
              <a:ext uri="{FF2B5EF4-FFF2-40B4-BE49-F238E27FC236}">
                <a16:creationId xmlns:a16="http://schemas.microsoft.com/office/drawing/2014/main" id="{383A4659-9BD9-4651-BD99-9D359B8EF007}"/>
              </a:ext>
            </a:extLst>
          </p:cNvPr>
          <p:cNvPicPr>
            <a:picLocks noGrp="1" noChangeAspect="1"/>
          </p:cNvPicPr>
          <p:nvPr>
            <p:ph idx="1"/>
          </p:nvPr>
        </p:nvPicPr>
        <p:blipFill>
          <a:blip r:embed="rId7"/>
          <a:stretch>
            <a:fillRect/>
          </a:stretch>
        </p:blipFill>
        <p:spPr>
          <a:xfrm>
            <a:off x="4498691" y="343940"/>
            <a:ext cx="7219199" cy="4611614"/>
          </a:xfrm>
        </p:spPr>
      </p:pic>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rtl="0">
              <a:spcBef>
                <a:spcPts val="0"/>
              </a:spcBef>
              <a:spcAft>
                <a:spcPts val="800"/>
              </a:spcAft>
            </a:pPr>
            <a:endParaRPr lang="en-US" sz="16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24684" y="5045526"/>
            <a:ext cx="72675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Medway currently has 13,325 residents</a:t>
            </a:r>
          </a:p>
          <a:p>
            <a:pPr marL="742950" lvl="1" indent="-285750">
              <a:buFont typeface="Arial" panose="020B0604020202020204" pitchFamily="34" charset="0"/>
              <a:buChar char="•"/>
            </a:pPr>
            <a:r>
              <a:rPr lang="en-US" b="1" dirty="0"/>
              <a:t>Increase</a:t>
            </a:r>
            <a:r>
              <a:rPr lang="en-US" dirty="0"/>
              <a:t> in residents over 65 and a </a:t>
            </a:r>
            <a:r>
              <a:rPr lang="en-US" b="1" dirty="0"/>
              <a:t>decrease</a:t>
            </a:r>
            <a:r>
              <a:rPr lang="en-US" dirty="0"/>
              <a:t> in residents under 18</a:t>
            </a:r>
          </a:p>
          <a:p>
            <a:pPr marL="742950" lvl="1" indent="-285750">
              <a:buFont typeface="Arial" panose="020B0604020202020204" pitchFamily="34" charset="0"/>
              <a:buChar char="•"/>
            </a:pPr>
            <a:r>
              <a:rPr lang="en-US" dirty="0"/>
              <a:t>This trend is projected to continue through 2030</a:t>
            </a:r>
          </a:p>
          <a:p>
            <a:pPr lvl="1"/>
            <a:endParaRPr lang="en-US" dirty="0"/>
          </a:p>
          <a:p>
            <a:pPr marL="285750" indent="-285750">
              <a:buFont typeface="Arial" panose="020B0604020202020204" pitchFamily="34" charset="0"/>
              <a:buChar char="•"/>
            </a:pPr>
            <a:r>
              <a:rPr lang="en-US" b="1" dirty="0"/>
              <a:t>Key Takeaway:  </a:t>
            </a:r>
            <a:r>
              <a:rPr lang="en-US" dirty="0"/>
              <a:t>Medway’s population is aging.</a:t>
            </a:r>
            <a:endParaRPr lang="en-US" b="1" dirty="0"/>
          </a:p>
        </p:txBody>
      </p:sp>
    </p:spTree>
    <p:extLst>
      <p:ext uri="{BB962C8B-B14F-4D97-AF65-F5344CB8AC3E}">
        <p14:creationId xmlns:p14="http://schemas.microsoft.com/office/powerpoint/2010/main" val="320710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90"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Racial Demographics</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rtl="0">
              <a:spcBef>
                <a:spcPts val="0"/>
              </a:spcBef>
              <a:spcAft>
                <a:spcPts val="800"/>
              </a:spcAft>
            </a:pPr>
            <a:endParaRPr lang="en-US" sz="16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14636" y="4647077"/>
            <a:ext cx="726754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2000, </a:t>
            </a:r>
            <a:r>
              <a:rPr lang="en-US" b="1" dirty="0"/>
              <a:t>over 97% </a:t>
            </a:r>
            <a:r>
              <a:rPr lang="en-US" dirty="0"/>
              <a:t>of Medway’s population identified as White Alone</a:t>
            </a:r>
          </a:p>
          <a:p>
            <a:pPr marL="285750" indent="-285750">
              <a:buFont typeface="Arial" panose="020B0604020202020204" pitchFamily="34" charset="0"/>
              <a:buChar char="•"/>
            </a:pPr>
            <a:r>
              <a:rPr lang="en-US" dirty="0"/>
              <a:t>In 2020, that number dropped to </a:t>
            </a:r>
            <a:r>
              <a:rPr lang="en-US" b="1" dirty="0"/>
              <a:t>88%</a:t>
            </a:r>
          </a:p>
          <a:p>
            <a:pPr marL="285750" indent="-285750">
              <a:buFont typeface="Arial" panose="020B0604020202020204" pitchFamily="34" charset="0"/>
              <a:buChar char="•"/>
            </a:pPr>
            <a:r>
              <a:rPr lang="en-US" dirty="0"/>
              <a:t>About 93% of Medway’s population speaks English as their primary language</a:t>
            </a:r>
          </a:p>
          <a:p>
            <a:pPr lvl="1"/>
            <a:endParaRPr lang="en-US" dirty="0"/>
          </a:p>
          <a:p>
            <a:pPr marL="285750" indent="-285750">
              <a:buFont typeface="Arial" panose="020B0604020202020204" pitchFamily="34" charset="0"/>
              <a:buChar char="•"/>
            </a:pPr>
            <a:r>
              <a:rPr lang="en-US" b="1" dirty="0"/>
              <a:t>Key Takeaways:  </a:t>
            </a:r>
            <a:r>
              <a:rPr lang="en-US" dirty="0"/>
              <a:t>Medway’s population is becoming more racially diverse, and we have close to 1,000 residents for whom English is not primary.</a:t>
            </a:r>
            <a:endParaRPr lang="en-US" b="1" dirty="0"/>
          </a:p>
        </p:txBody>
      </p:sp>
      <p:pic>
        <p:nvPicPr>
          <p:cNvPr id="19" name="Content Placeholder 18">
            <a:extLst>
              <a:ext uri="{FF2B5EF4-FFF2-40B4-BE49-F238E27FC236}">
                <a16:creationId xmlns:a16="http://schemas.microsoft.com/office/drawing/2014/main" id="{B8021B8C-27E2-44BB-9558-AA60A36E6973}"/>
              </a:ext>
            </a:extLst>
          </p:cNvPr>
          <p:cNvPicPr>
            <a:picLocks noGrp="1" noChangeAspect="1"/>
          </p:cNvPicPr>
          <p:nvPr>
            <p:ph idx="1"/>
          </p:nvPr>
        </p:nvPicPr>
        <p:blipFill>
          <a:blip r:embed="rId7"/>
          <a:stretch>
            <a:fillRect/>
          </a:stretch>
        </p:blipFill>
        <p:spPr>
          <a:xfrm>
            <a:off x="5857611" y="335146"/>
            <a:ext cx="4467072" cy="4208112"/>
          </a:xfrm>
          <a:prstGeom prst="rect">
            <a:avLst/>
          </a:prstGeom>
        </p:spPr>
      </p:pic>
    </p:spTree>
    <p:extLst>
      <p:ext uri="{BB962C8B-B14F-4D97-AF65-F5344CB8AC3E}">
        <p14:creationId xmlns:p14="http://schemas.microsoft.com/office/powerpoint/2010/main" val="2035654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{825BCB01-D554-9145-926F-45878DC26ACA}tf10001058</Template>
  <TotalTime>8875</TotalTime>
  <Words>2418</Words>
  <Application>Microsoft Office PowerPoint</Application>
  <PresentationFormat>Widescreen</PresentationFormat>
  <Paragraphs>338</Paragraphs>
  <Slides>26</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system-ui</vt:lpstr>
      <vt:lpstr>Arial</vt:lpstr>
      <vt:lpstr>Calibri</vt:lpstr>
      <vt:lpstr>Calibri Light</vt:lpstr>
      <vt:lpstr>Symbol</vt:lpstr>
      <vt:lpstr>Office Theme</vt:lpstr>
      <vt:lpstr>think-cell Slide</vt:lpstr>
      <vt:lpstr>IDEA Committee  Community Forum</vt:lpstr>
      <vt:lpstr>Committee Members</vt:lpstr>
      <vt:lpstr>Our Mission Statement</vt:lpstr>
      <vt:lpstr>Committee Timeline</vt:lpstr>
      <vt:lpstr>Our Definitions</vt:lpstr>
      <vt:lpstr>Focus Group Agenda</vt:lpstr>
      <vt:lpstr> EXISTING CONDITIONS IN MEDWAY</vt:lpstr>
      <vt:lpstr>Age Demographics</vt:lpstr>
      <vt:lpstr>Racial Demographics</vt:lpstr>
      <vt:lpstr>Housing</vt:lpstr>
      <vt:lpstr>Accessibility &amp; Transportation</vt:lpstr>
      <vt:lpstr>OUR FINDINGS &amp; COMMON THEMES</vt:lpstr>
      <vt:lpstr>Defining Diversity</vt:lpstr>
      <vt:lpstr>Core Themes</vt:lpstr>
      <vt:lpstr>Specific Areas of Focus</vt:lpstr>
      <vt:lpstr>Housing</vt:lpstr>
      <vt:lpstr>Housing (cont’d)</vt:lpstr>
      <vt:lpstr>Accessibility</vt:lpstr>
      <vt:lpstr>Information Sharing</vt:lpstr>
      <vt:lpstr>Medway Police Department</vt:lpstr>
      <vt:lpstr>Under-Represented Populations</vt:lpstr>
      <vt:lpstr>Medway Public Schools</vt:lpstr>
      <vt:lpstr>Seniors</vt:lpstr>
      <vt:lpstr>Summary of Key Takeaways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Committee Research Proposal</dc:title>
  <dc:creator>Brian Sharkey</dc:creator>
  <cp:lastModifiedBy>Martin Dietrich</cp:lastModifiedBy>
  <cp:revision>81</cp:revision>
  <dcterms:created xsi:type="dcterms:W3CDTF">2021-05-25T16:27:31Z</dcterms:created>
  <dcterms:modified xsi:type="dcterms:W3CDTF">2022-05-26T02:53:11Z</dcterms:modified>
</cp:coreProperties>
</file>